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08788" cy="9940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BC3FD"/>
    <a:srgbClr val="F35FAD"/>
    <a:srgbClr val="F5A5D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3" d="100"/>
          <a:sy n="113" d="100"/>
        </p:scale>
        <p:origin x="51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DBC76-6B5A-4EF3-A804-B26CA292C8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905EA5F-93E7-4ACC-98B5-2E89C0E603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CEA58F7-90F7-4987-8EA2-12F9F9327B8C}"/>
              </a:ext>
            </a:extLst>
          </p:cNvPr>
          <p:cNvSpPr>
            <a:spLocks noGrp="1"/>
          </p:cNvSpPr>
          <p:nvPr>
            <p:ph type="dt" sz="half" idx="10"/>
          </p:nvPr>
        </p:nvSpPr>
        <p:spPr/>
        <p:txBody>
          <a:bodyPr/>
          <a:lstStyle/>
          <a:p>
            <a:fld id="{E142CBC1-5AFD-437C-88CD-5F6FEF1D4D3C}" type="datetimeFigureOut">
              <a:rPr lang="en-GB" smtClean="0"/>
              <a:t>20/11/2025</a:t>
            </a:fld>
            <a:endParaRPr lang="en-GB"/>
          </a:p>
        </p:txBody>
      </p:sp>
      <p:sp>
        <p:nvSpPr>
          <p:cNvPr id="5" name="Footer Placeholder 4">
            <a:extLst>
              <a:ext uri="{FF2B5EF4-FFF2-40B4-BE49-F238E27FC236}">
                <a16:creationId xmlns:a16="http://schemas.microsoft.com/office/drawing/2014/main" id="{5E6B80CA-ABEF-43BE-8B33-A890E0D7A5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B5D4D3-1A13-45C7-A612-5B2C08F560BA}"/>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31709622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76A2F-A053-4D9D-ADF4-3FEAC263E8E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16BB2B-F72B-4637-A442-44ACD356CFC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D0E118-4679-4E7A-BCBC-D56738F1B956}"/>
              </a:ext>
            </a:extLst>
          </p:cNvPr>
          <p:cNvSpPr>
            <a:spLocks noGrp="1"/>
          </p:cNvSpPr>
          <p:nvPr>
            <p:ph type="dt" sz="half" idx="10"/>
          </p:nvPr>
        </p:nvSpPr>
        <p:spPr/>
        <p:txBody>
          <a:bodyPr/>
          <a:lstStyle/>
          <a:p>
            <a:fld id="{E142CBC1-5AFD-437C-88CD-5F6FEF1D4D3C}" type="datetimeFigureOut">
              <a:rPr lang="en-GB" smtClean="0"/>
              <a:t>20/11/2025</a:t>
            </a:fld>
            <a:endParaRPr lang="en-GB"/>
          </a:p>
        </p:txBody>
      </p:sp>
      <p:sp>
        <p:nvSpPr>
          <p:cNvPr id="5" name="Footer Placeholder 4">
            <a:extLst>
              <a:ext uri="{FF2B5EF4-FFF2-40B4-BE49-F238E27FC236}">
                <a16:creationId xmlns:a16="http://schemas.microsoft.com/office/drawing/2014/main" id="{7849A101-DF1E-4339-ABB1-F779352B3E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671EAC-A8F8-4687-911B-F609989E8CA0}"/>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4263043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ADC0D-D21B-43A1-AD01-FBFDC4D641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0A4B59C-7FDC-452B-AFA8-888021DDB4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23DC2D4-CEDD-4E48-A702-9F479993B53A}"/>
              </a:ext>
            </a:extLst>
          </p:cNvPr>
          <p:cNvSpPr>
            <a:spLocks noGrp="1"/>
          </p:cNvSpPr>
          <p:nvPr>
            <p:ph type="dt" sz="half" idx="10"/>
          </p:nvPr>
        </p:nvSpPr>
        <p:spPr/>
        <p:txBody>
          <a:bodyPr/>
          <a:lstStyle/>
          <a:p>
            <a:fld id="{E142CBC1-5AFD-437C-88CD-5F6FEF1D4D3C}" type="datetimeFigureOut">
              <a:rPr lang="en-GB" smtClean="0"/>
              <a:t>20/11/2025</a:t>
            </a:fld>
            <a:endParaRPr lang="en-GB"/>
          </a:p>
        </p:txBody>
      </p:sp>
      <p:sp>
        <p:nvSpPr>
          <p:cNvPr id="5" name="Footer Placeholder 4">
            <a:extLst>
              <a:ext uri="{FF2B5EF4-FFF2-40B4-BE49-F238E27FC236}">
                <a16:creationId xmlns:a16="http://schemas.microsoft.com/office/drawing/2014/main" id="{697DA318-61DC-4A42-A5FB-1AD1E2EC42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5B7A30-841C-43F8-903B-88A4BE534D61}"/>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3031178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4CEBC-1473-473D-91D2-0502F1491AD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CB9F9B-AD8F-4561-8942-EA4CBDF130F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9374570-72CA-478B-940B-02FBA641991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AA4590-FDEC-4F51-BBA3-280F3214C3AA}"/>
              </a:ext>
            </a:extLst>
          </p:cNvPr>
          <p:cNvSpPr>
            <a:spLocks noGrp="1"/>
          </p:cNvSpPr>
          <p:nvPr>
            <p:ph type="dt" sz="half" idx="10"/>
          </p:nvPr>
        </p:nvSpPr>
        <p:spPr/>
        <p:txBody>
          <a:bodyPr/>
          <a:lstStyle/>
          <a:p>
            <a:fld id="{E142CBC1-5AFD-437C-88CD-5F6FEF1D4D3C}" type="datetimeFigureOut">
              <a:rPr lang="en-GB" smtClean="0"/>
              <a:t>20/11/2025</a:t>
            </a:fld>
            <a:endParaRPr lang="en-GB"/>
          </a:p>
        </p:txBody>
      </p:sp>
      <p:sp>
        <p:nvSpPr>
          <p:cNvPr id="6" name="Footer Placeholder 5">
            <a:extLst>
              <a:ext uri="{FF2B5EF4-FFF2-40B4-BE49-F238E27FC236}">
                <a16:creationId xmlns:a16="http://schemas.microsoft.com/office/drawing/2014/main" id="{ABE99F5A-271B-4E44-9729-C53B68378A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7DF82C-FA15-4EF3-9D9B-C09D06490819}"/>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34389697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10750-3EF6-4940-91C7-0D87EBF153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C985665-3F94-43CF-A6DE-253CE1F453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0AD52A0-865E-4B2A-AE6B-30E3B6E4004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ACE7414-6340-4EE4-8683-032307326A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0BC4AC7-61D1-4FC1-A5C5-218A222FC64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248D0E6-5E37-46AB-A2FB-68303A166D38}"/>
              </a:ext>
            </a:extLst>
          </p:cNvPr>
          <p:cNvSpPr>
            <a:spLocks noGrp="1"/>
          </p:cNvSpPr>
          <p:nvPr>
            <p:ph type="dt" sz="half" idx="10"/>
          </p:nvPr>
        </p:nvSpPr>
        <p:spPr/>
        <p:txBody>
          <a:bodyPr/>
          <a:lstStyle/>
          <a:p>
            <a:fld id="{E142CBC1-5AFD-437C-88CD-5F6FEF1D4D3C}" type="datetimeFigureOut">
              <a:rPr lang="en-GB" smtClean="0"/>
              <a:t>20/11/2025</a:t>
            </a:fld>
            <a:endParaRPr lang="en-GB"/>
          </a:p>
        </p:txBody>
      </p:sp>
      <p:sp>
        <p:nvSpPr>
          <p:cNvPr id="8" name="Footer Placeholder 7">
            <a:extLst>
              <a:ext uri="{FF2B5EF4-FFF2-40B4-BE49-F238E27FC236}">
                <a16:creationId xmlns:a16="http://schemas.microsoft.com/office/drawing/2014/main" id="{2A48FA84-5548-4EC8-B248-1BA8B8F0896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D02607-6000-495D-A09E-02B382726182}"/>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219478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529E3-A972-4F15-B45E-C6861EB4C7A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6F661C7-8FBB-4705-8B5C-B607ECF3500F}"/>
              </a:ext>
            </a:extLst>
          </p:cNvPr>
          <p:cNvSpPr>
            <a:spLocks noGrp="1"/>
          </p:cNvSpPr>
          <p:nvPr>
            <p:ph type="dt" sz="half" idx="10"/>
          </p:nvPr>
        </p:nvSpPr>
        <p:spPr/>
        <p:txBody>
          <a:bodyPr/>
          <a:lstStyle/>
          <a:p>
            <a:fld id="{E142CBC1-5AFD-437C-88CD-5F6FEF1D4D3C}" type="datetimeFigureOut">
              <a:rPr lang="en-GB" smtClean="0"/>
              <a:t>20/11/2025</a:t>
            </a:fld>
            <a:endParaRPr lang="en-GB"/>
          </a:p>
        </p:txBody>
      </p:sp>
      <p:sp>
        <p:nvSpPr>
          <p:cNvPr id="4" name="Footer Placeholder 3">
            <a:extLst>
              <a:ext uri="{FF2B5EF4-FFF2-40B4-BE49-F238E27FC236}">
                <a16:creationId xmlns:a16="http://schemas.microsoft.com/office/drawing/2014/main" id="{7046E4B6-4746-4F5F-AD28-E3F1C9F038D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9B2A391-8E0C-491C-B39E-D066EAA442B8}"/>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2231723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47F079C-76A9-44FB-AA01-04FD389C6896}"/>
              </a:ext>
            </a:extLst>
          </p:cNvPr>
          <p:cNvSpPr>
            <a:spLocks noGrp="1"/>
          </p:cNvSpPr>
          <p:nvPr>
            <p:ph type="dt" sz="half" idx="10"/>
          </p:nvPr>
        </p:nvSpPr>
        <p:spPr/>
        <p:txBody>
          <a:bodyPr/>
          <a:lstStyle/>
          <a:p>
            <a:fld id="{E142CBC1-5AFD-437C-88CD-5F6FEF1D4D3C}" type="datetimeFigureOut">
              <a:rPr lang="en-GB" smtClean="0"/>
              <a:t>20/11/2025</a:t>
            </a:fld>
            <a:endParaRPr lang="en-GB"/>
          </a:p>
        </p:txBody>
      </p:sp>
      <p:sp>
        <p:nvSpPr>
          <p:cNvPr id="3" name="Footer Placeholder 2">
            <a:extLst>
              <a:ext uri="{FF2B5EF4-FFF2-40B4-BE49-F238E27FC236}">
                <a16:creationId xmlns:a16="http://schemas.microsoft.com/office/drawing/2014/main" id="{ACDF8390-E098-4D82-897D-4D976797AEF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2654B9A-1BE9-4976-988D-A6D8F6A81A3C}"/>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2576634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142A5-5301-4195-9213-CC37379A11F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E7A329D-D647-47EA-AEA7-45169F47BF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6E07463-5683-4C9A-A279-B7AFDC6D72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C5B2550-8F5F-4EC2-9C7A-CA48914A272A}"/>
              </a:ext>
            </a:extLst>
          </p:cNvPr>
          <p:cNvSpPr>
            <a:spLocks noGrp="1"/>
          </p:cNvSpPr>
          <p:nvPr>
            <p:ph type="dt" sz="half" idx="10"/>
          </p:nvPr>
        </p:nvSpPr>
        <p:spPr/>
        <p:txBody>
          <a:bodyPr/>
          <a:lstStyle/>
          <a:p>
            <a:fld id="{E142CBC1-5AFD-437C-88CD-5F6FEF1D4D3C}" type="datetimeFigureOut">
              <a:rPr lang="en-GB" smtClean="0"/>
              <a:t>20/11/2025</a:t>
            </a:fld>
            <a:endParaRPr lang="en-GB"/>
          </a:p>
        </p:txBody>
      </p:sp>
      <p:sp>
        <p:nvSpPr>
          <p:cNvPr id="6" name="Footer Placeholder 5">
            <a:extLst>
              <a:ext uri="{FF2B5EF4-FFF2-40B4-BE49-F238E27FC236}">
                <a16:creationId xmlns:a16="http://schemas.microsoft.com/office/drawing/2014/main" id="{342C45B6-8F56-4082-B78B-04B0B14A5A5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EE5AC1-7B06-44E7-916A-20DE8ADEBAFF}"/>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3831949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F00CA-808D-4357-A877-BF7732C750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197008E-AA03-49A0-A1B3-7F9B8398EA6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E434B4D-9A8B-4D48-B4CE-CCD8C0C9B3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0A3FF8C-29A3-4902-B8A0-75AE00F772CF}"/>
              </a:ext>
            </a:extLst>
          </p:cNvPr>
          <p:cNvSpPr>
            <a:spLocks noGrp="1"/>
          </p:cNvSpPr>
          <p:nvPr>
            <p:ph type="dt" sz="half" idx="10"/>
          </p:nvPr>
        </p:nvSpPr>
        <p:spPr/>
        <p:txBody>
          <a:bodyPr/>
          <a:lstStyle/>
          <a:p>
            <a:fld id="{E142CBC1-5AFD-437C-88CD-5F6FEF1D4D3C}" type="datetimeFigureOut">
              <a:rPr lang="en-GB" smtClean="0"/>
              <a:t>20/11/2025</a:t>
            </a:fld>
            <a:endParaRPr lang="en-GB"/>
          </a:p>
        </p:txBody>
      </p:sp>
      <p:sp>
        <p:nvSpPr>
          <p:cNvPr id="6" name="Footer Placeholder 5">
            <a:extLst>
              <a:ext uri="{FF2B5EF4-FFF2-40B4-BE49-F238E27FC236}">
                <a16:creationId xmlns:a16="http://schemas.microsoft.com/office/drawing/2014/main" id="{50AB1666-7FB7-4AC3-A5DA-72F3873C5A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FD8308-B396-48CB-9F60-6FA91E6CD3D3}"/>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1771625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1D0D4-F1EB-4DA6-BA87-691C00DBF3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A9DC16-67F5-4C96-A738-627EE9A3BA4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9DD55B-167B-4C74-89E7-61791C4209A3}"/>
              </a:ext>
            </a:extLst>
          </p:cNvPr>
          <p:cNvSpPr>
            <a:spLocks noGrp="1"/>
          </p:cNvSpPr>
          <p:nvPr>
            <p:ph type="dt" sz="half" idx="10"/>
          </p:nvPr>
        </p:nvSpPr>
        <p:spPr/>
        <p:txBody>
          <a:bodyPr/>
          <a:lstStyle/>
          <a:p>
            <a:fld id="{E142CBC1-5AFD-437C-88CD-5F6FEF1D4D3C}" type="datetimeFigureOut">
              <a:rPr lang="en-GB" smtClean="0"/>
              <a:t>20/11/2025</a:t>
            </a:fld>
            <a:endParaRPr lang="en-GB"/>
          </a:p>
        </p:txBody>
      </p:sp>
      <p:sp>
        <p:nvSpPr>
          <p:cNvPr id="5" name="Footer Placeholder 4">
            <a:extLst>
              <a:ext uri="{FF2B5EF4-FFF2-40B4-BE49-F238E27FC236}">
                <a16:creationId xmlns:a16="http://schemas.microsoft.com/office/drawing/2014/main" id="{2B57837C-A6D9-4EED-AB76-FDA996C69B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2E8DBB-5C21-47EB-9F3B-DFEC3815F235}"/>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103261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3037A26-830A-4FF7-A39C-0427BED89C8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5D89E75-3BFA-48D1-9352-01AEE3A5E19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587EE1-9F47-4604-AEEC-B1C09F3A5FE6}"/>
              </a:ext>
            </a:extLst>
          </p:cNvPr>
          <p:cNvSpPr>
            <a:spLocks noGrp="1"/>
          </p:cNvSpPr>
          <p:nvPr>
            <p:ph type="dt" sz="half" idx="10"/>
          </p:nvPr>
        </p:nvSpPr>
        <p:spPr/>
        <p:txBody>
          <a:bodyPr/>
          <a:lstStyle/>
          <a:p>
            <a:fld id="{E142CBC1-5AFD-437C-88CD-5F6FEF1D4D3C}" type="datetimeFigureOut">
              <a:rPr lang="en-GB" smtClean="0"/>
              <a:t>20/11/2025</a:t>
            </a:fld>
            <a:endParaRPr lang="en-GB"/>
          </a:p>
        </p:txBody>
      </p:sp>
      <p:sp>
        <p:nvSpPr>
          <p:cNvPr id="5" name="Footer Placeholder 4">
            <a:extLst>
              <a:ext uri="{FF2B5EF4-FFF2-40B4-BE49-F238E27FC236}">
                <a16:creationId xmlns:a16="http://schemas.microsoft.com/office/drawing/2014/main" id="{2CC19BCF-3BD9-4548-89AB-A8704E6A73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505F36-80D8-4052-B7F0-5C25E505DFC4}"/>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31020528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459C33-DE28-4CDB-8244-BE129FA42F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EE3B8AF-3FCC-48C4-838D-30F8C3932C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CC94C1-2143-47E3-A891-3E9EB7340A6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42CBC1-5AFD-437C-88CD-5F6FEF1D4D3C}" type="datetimeFigureOut">
              <a:rPr lang="en-GB" smtClean="0"/>
              <a:t>20/11/2025</a:t>
            </a:fld>
            <a:endParaRPr lang="en-GB"/>
          </a:p>
        </p:txBody>
      </p:sp>
      <p:sp>
        <p:nvSpPr>
          <p:cNvPr id="5" name="Footer Placeholder 4">
            <a:extLst>
              <a:ext uri="{FF2B5EF4-FFF2-40B4-BE49-F238E27FC236}">
                <a16:creationId xmlns:a16="http://schemas.microsoft.com/office/drawing/2014/main" id="{FE4C298F-0BA3-4D87-B91D-5F89DB4AE1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A01B6B0-C299-414F-A57C-2087D3E4B92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BF059C-D91A-4314-B349-819E51EBF181}" type="slidenum">
              <a:rPr lang="en-GB" smtClean="0"/>
              <a:t>‹#›</a:t>
            </a:fld>
            <a:endParaRPr lang="en-GB"/>
          </a:p>
        </p:txBody>
      </p:sp>
    </p:spTree>
    <p:extLst>
      <p:ext uri="{BB962C8B-B14F-4D97-AF65-F5344CB8AC3E}">
        <p14:creationId xmlns:p14="http://schemas.microsoft.com/office/powerpoint/2010/main" val="7653474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13" Type="http://schemas.openxmlformats.org/officeDocument/2006/relationships/hyperlink" Target="https://freepngimg.com/png/4533-green-apple-png-image" TargetMode="External"/><Relationship Id="rId18"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4.png"/><Relationship Id="rId12" Type="http://schemas.openxmlformats.org/officeDocument/2006/relationships/image" Target="../media/image9.png"/><Relationship Id="rId17" Type="http://schemas.openxmlformats.org/officeDocument/2006/relationships/image" Target="../media/image11.jpg"/><Relationship Id="rId2" Type="http://schemas.openxmlformats.org/officeDocument/2006/relationships/slideLayout" Target="../slideLayouts/slideLayout1.xml"/><Relationship Id="rId16" Type="http://schemas.openxmlformats.org/officeDocument/2006/relationships/image" Target="../media/image1.emf"/><Relationship Id="rId1" Type="http://schemas.openxmlformats.org/officeDocument/2006/relationships/vmlDrawing" Target="../drawings/vmlDrawing1.vml"/><Relationship Id="rId6" Type="http://schemas.openxmlformats.org/officeDocument/2006/relationships/hyperlink" Target="https://pixabay.com/en/banana-character-hands-eyes-mouth-1773796/" TargetMode="External"/><Relationship Id="rId11" Type="http://schemas.openxmlformats.org/officeDocument/2006/relationships/image" Target="../media/image8.png"/><Relationship Id="rId5" Type="http://schemas.openxmlformats.org/officeDocument/2006/relationships/image" Target="../media/image3.png"/><Relationship Id="rId15" Type="http://schemas.openxmlformats.org/officeDocument/2006/relationships/oleObject" Target="../embeddings/oleObject1.bin"/><Relationship Id="rId10" Type="http://schemas.openxmlformats.org/officeDocument/2006/relationships/image" Target="../media/image7.png"/><Relationship Id="rId4" Type="http://schemas.openxmlformats.org/officeDocument/2006/relationships/hyperlink" Target="https://www.pngall.com/carrot-png/download/4709" TargetMode="External"/><Relationship Id="rId9" Type="http://schemas.openxmlformats.org/officeDocument/2006/relationships/image" Target="../media/image6.jpg"/><Relationship Id="rId14" Type="http://schemas.openxmlformats.org/officeDocument/2006/relationships/image" Target="../media/image10.jpg"/></Relationships>
</file>

<file path=ppt/slides/_rels/slide2.xml.rels><?xml version="1.0" encoding="UTF-8" standalone="yes"?>
<Relationships xmlns="http://schemas.openxmlformats.org/package/2006/relationships"><Relationship Id="rId8" Type="http://schemas.openxmlformats.org/officeDocument/2006/relationships/image" Target="../media/image6.jpg"/><Relationship Id="rId13" Type="http://schemas.openxmlformats.org/officeDocument/2006/relationships/image" Target="../media/image9.png"/><Relationship Id="rId18" Type="http://schemas.openxmlformats.org/officeDocument/2006/relationships/image" Target="../media/image11.jpg"/><Relationship Id="rId3" Type="http://schemas.openxmlformats.org/officeDocument/2006/relationships/image" Target="../media/image2.png"/><Relationship Id="rId7" Type="http://schemas.openxmlformats.org/officeDocument/2006/relationships/image" Target="../media/image4.png"/><Relationship Id="rId12" Type="http://schemas.openxmlformats.org/officeDocument/2006/relationships/image" Target="../media/image8.png"/><Relationship Id="rId17" Type="http://schemas.openxmlformats.org/officeDocument/2006/relationships/image" Target="../media/image12.png"/><Relationship Id="rId2" Type="http://schemas.openxmlformats.org/officeDocument/2006/relationships/slideLayout" Target="../slideLayouts/slideLayout1.xml"/><Relationship Id="rId16" Type="http://schemas.openxmlformats.org/officeDocument/2006/relationships/image" Target="../media/image1.emf"/><Relationship Id="rId1" Type="http://schemas.openxmlformats.org/officeDocument/2006/relationships/vmlDrawing" Target="../drawings/vmlDrawing2.vml"/><Relationship Id="rId6" Type="http://schemas.openxmlformats.org/officeDocument/2006/relationships/hyperlink" Target="https://pixabay.com/en/banana-character-hands-eyes-mouth-1773796/" TargetMode="External"/><Relationship Id="rId11" Type="http://schemas.openxmlformats.org/officeDocument/2006/relationships/image" Target="../media/image7.png"/><Relationship Id="rId5" Type="http://schemas.openxmlformats.org/officeDocument/2006/relationships/image" Target="../media/image3.png"/><Relationship Id="rId15" Type="http://schemas.openxmlformats.org/officeDocument/2006/relationships/oleObject" Target="../embeddings/oleObject1.bin"/><Relationship Id="rId10" Type="http://schemas.openxmlformats.org/officeDocument/2006/relationships/image" Target="../media/image10.jpg"/><Relationship Id="rId4" Type="http://schemas.openxmlformats.org/officeDocument/2006/relationships/hyperlink" Target="https://www.pngall.com/carrot-png/download/4709" TargetMode="External"/><Relationship Id="rId9" Type="http://schemas.openxmlformats.org/officeDocument/2006/relationships/image" Target="../media/image5.jpg"/><Relationship Id="rId14" Type="http://schemas.openxmlformats.org/officeDocument/2006/relationships/hyperlink" Target="https://freepngimg.com/png/4533-green-apple-png-imag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4" name="Picture 43">
            <a:extLst>
              <a:ext uri="{FF2B5EF4-FFF2-40B4-BE49-F238E27FC236}">
                <a16:creationId xmlns:a16="http://schemas.microsoft.com/office/drawing/2014/main" id="{E6D7E3D2-AD34-412D-9085-5CCDA2D6874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662470" y="-53261"/>
            <a:ext cx="7620000" cy="1333500"/>
          </a:xfrm>
          <a:prstGeom prst="rect">
            <a:avLst/>
          </a:prstGeom>
        </p:spPr>
      </p:pic>
      <p:pic>
        <p:nvPicPr>
          <p:cNvPr id="42" name="Picture 41">
            <a:extLst>
              <a:ext uri="{FF2B5EF4-FFF2-40B4-BE49-F238E27FC236}">
                <a16:creationId xmlns:a16="http://schemas.microsoft.com/office/drawing/2014/main" id="{294D775B-FD81-4F44-ABA5-256280216D2A}"/>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42826" y="3772704"/>
            <a:ext cx="1619644" cy="2970121"/>
          </a:xfrm>
          <a:prstGeom prst="rect">
            <a:avLst/>
          </a:prstGeom>
        </p:spPr>
      </p:pic>
      <p:sp>
        <p:nvSpPr>
          <p:cNvPr id="5" name="Google Shape;88;p1">
            <a:extLst>
              <a:ext uri="{FF2B5EF4-FFF2-40B4-BE49-F238E27FC236}">
                <a16:creationId xmlns:a16="http://schemas.microsoft.com/office/drawing/2014/main" id="{81A67A75-EE62-4B44-A317-C7F6DAA6BA92}"/>
              </a:ext>
            </a:extLst>
          </p:cNvPr>
          <p:cNvSpPr/>
          <p:nvPr/>
        </p:nvSpPr>
        <p:spPr>
          <a:xfrm>
            <a:off x="3094525" y="131714"/>
            <a:ext cx="6423916" cy="1754286"/>
          </a:xfrm>
          <a:prstGeom prst="rect">
            <a:avLst/>
          </a:prstGeom>
          <a:noFill/>
          <a:ln>
            <a:noFill/>
          </a:ln>
          <a:effectLst>
            <a:outerShdw blurRad="149987" dist="250190" dir="8460000" algn="ctr">
              <a:srgbClr val="000000">
                <a:alpha val="27843"/>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GB" sz="5400" b="1" i="0" u="none" strike="noStrike" cap="none" dirty="0">
                <a:solidFill>
                  <a:schemeClr val="lt2"/>
                </a:solidFill>
                <a:latin typeface="Calibri"/>
                <a:ea typeface="Calibri"/>
                <a:cs typeface="Calibri"/>
                <a:sym typeface="Calibri"/>
              </a:rPr>
              <a:t> </a:t>
            </a:r>
            <a:r>
              <a:rPr lang="en-GB" sz="5400" b="1" i="0" u="none" strike="noStrike" cap="none" dirty="0">
                <a:solidFill>
                  <a:schemeClr val="tx1"/>
                </a:solidFill>
                <a:latin typeface="Calibri"/>
                <a:ea typeface="Calibri"/>
                <a:cs typeface="Calibri"/>
                <a:sym typeface="Calibri"/>
              </a:rPr>
              <a:t>MENU WEEK 1</a:t>
            </a:r>
          </a:p>
          <a:p>
            <a:pPr marL="0" marR="0" lvl="0" indent="0" algn="ctr" rtl="0">
              <a:spcBef>
                <a:spcPts val="0"/>
              </a:spcBef>
              <a:spcAft>
                <a:spcPts val="0"/>
              </a:spcAft>
              <a:buNone/>
            </a:pPr>
            <a:r>
              <a:rPr lang="en-GB" sz="5400" b="1" i="0" u="none" strike="noStrike" cap="none" dirty="0">
                <a:solidFill>
                  <a:schemeClr val="tx1"/>
                </a:solidFill>
                <a:latin typeface="Calibri"/>
                <a:ea typeface="Calibri"/>
                <a:cs typeface="Calibri"/>
                <a:sym typeface="Calibri"/>
              </a:rPr>
              <a:t> </a:t>
            </a:r>
            <a:endParaRPr sz="5400" b="1" i="0" u="none" strike="noStrike" cap="none" dirty="0">
              <a:solidFill>
                <a:schemeClr val="tx1"/>
              </a:solidFill>
              <a:latin typeface="Calibri"/>
              <a:ea typeface="Calibri"/>
              <a:cs typeface="Calibri"/>
              <a:sym typeface="Calibri"/>
            </a:endParaRPr>
          </a:p>
        </p:txBody>
      </p:sp>
      <p:graphicFrame>
        <p:nvGraphicFramePr>
          <p:cNvPr id="4" name="Table 3">
            <a:extLst>
              <a:ext uri="{FF2B5EF4-FFF2-40B4-BE49-F238E27FC236}">
                <a16:creationId xmlns:a16="http://schemas.microsoft.com/office/drawing/2014/main" id="{15395D0F-58C3-486C-865F-77DE6AC09CF6}"/>
              </a:ext>
            </a:extLst>
          </p:cNvPr>
          <p:cNvGraphicFramePr>
            <a:graphicFrameLocks noGrp="1"/>
          </p:cNvGraphicFramePr>
          <p:nvPr>
            <p:extLst>
              <p:ext uri="{D42A27DB-BD31-4B8C-83A1-F6EECF244321}">
                <p14:modId xmlns:p14="http://schemas.microsoft.com/office/powerpoint/2010/main" val="1650230128"/>
              </p:ext>
            </p:extLst>
          </p:nvPr>
        </p:nvGraphicFramePr>
        <p:xfrm>
          <a:off x="1960145" y="1139905"/>
          <a:ext cx="8142700" cy="4885123"/>
        </p:xfrm>
        <a:graphic>
          <a:graphicData uri="http://schemas.openxmlformats.org/drawingml/2006/table">
            <a:tbl>
              <a:tblPr firstRow="1" bandRow="1">
                <a:tableStyleId>{D27102A9-8310-4765-A935-A1911B00CA55}</a:tableStyleId>
              </a:tblPr>
              <a:tblGrid>
                <a:gridCol w="1688019">
                  <a:extLst>
                    <a:ext uri="{9D8B030D-6E8A-4147-A177-3AD203B41FA5}">
                      <a16:colId xmlns:a16="http://schemas.microsoft.com/office/drawing/2014/main" val="1220507021"/>
                    </a:ext>
                  </a:extLst>
                </a:gridCol>
                <a:gridCol w="1638355">
                  <a:extLst>
                    <a:ext uri="{9D8B030D-6E8A-4147-A177-3AD203B41FA5}">
                      <a16:colId xmlns:a16="http://schemas.microsoft.com/office/drawing/2014/main" val="4235382069"/>
                    </a:ext>
                  </a:extLst>
                </a:gridCol>
                <a:gridCol w="1737683">
                  <a:extLst>
                    <a:ext uri="{9D8B030D-6E8A-4147-A177-3AD203B41FA5}">
                      <a16:colId xmlns:a16="http://schemas.microsoft.com/office/drawing/2014/main" val="2927261524"/>
                    </a:ext>
                  </a:extLst>
                </a:gridCol>
                <a:gridCol w="1688019">
                  <a:extLst>
                    <a:ext uri="{9D8B030D-6E8A-4147-A177-3AD203B41FA5}">
                      <a16:colId xmlns:a16="http://schemas.microsoft.com/office/drawing/2014/main" val="2603289641"/>
                    </a:ext>
                  </a:extLst>
                </a:gridCol>
                <a:gridCol w="1390624">
                  <a:extLst>
                    <a:ext uri="{9D8B030D-6E8A-4147-A177-3AD203B41FA5}">
                      <a16:colId xmlns:a16="http://schemas.microsoft.com/office/drawing/2014/main" val="4031151225"/>
                    </a:ext>
                  </a:extLst>
                </a:gridCol>
              </a:tblGrid>
              <a:tr h="949294">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MONDAY</a:t>
                      </a:r>
                      <a:endParaRPr lang="en-GB" sz="1400" b="0" dirty="0">
                        <a:solidFill>
                          <a:schemeClr val="tx1">
                            <a:lumMod val="95000"/>
                            <a:lumOff val="5000"/>
                          </a:schemeClr>
                        </a:solidFill>
                        <a:latin typeface="+mn-lt"/>
                        <a:cs typeface="Calibri" panose="020F0502020204030204" pitchFamily="34" charset="0"/>
                      </a:endParaRPr>
                    </a:p>
                    <a:p>
                      <a:pPr algn="ctr"/>
                      <a:r>
                        <a:rPr lang="en-GB" sz="1400" b="0" dirty="0">
                          <a:solidFill>
                            <a:schemeClr val="tx1">
                              <a:lumMod val="95000"/>
                              <a:lumOff val="5000"/>
                            </a:schemeClr>
                          </a:solidFill>
                          <a:latin typeface="+mn-lt"/>
                          <a:cs typeface="Calibri" panose="020F0502020204030204" pitchFamily="34" charset="0"/>
                        </a:rPr>
                        <a:t>5/1, 19/1, 2/2, 23/2, 9/3,  23/3</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chemeClr val="tx1">
                              <a:lumMod val="95000"/>
                              <a:lumOff val="5000"/>
                            </a:schemeClr>
                          </a:solidFill>
                          <a:latin typeface="+mn-lt"/>
                        </a:rPr>
                        <a:t>Pepperoni Pizza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solidFill>
                            <a:schemeClr val="tx1">
                              <a:lumMod val="95000"/>
                              <a:lumOff val="5000"/>
                            </a:schemeClr>
                          </a:solidFill>
                          <a:latin typeface="+mn-lt"/>
                        </a:rPr>
                        <a:t>2, 7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cs typeface="Calibri"/>
                          <a:sym typeface="Calibri"/>
                        </a:rPr>
                        <a:t>Cheese &amp; Tomato Pizza</a:t>
                      </a:r>
                      <a:endParaRPr lang="en-GB" sz="1400" b="0" dirty="0">
                        <a:solidFill>
                          <a:schemeClr val="tx1">
                            <a:lumMod val="95000"/>
                            <a:lumOff val="5000"/>
                          </a:schemeClr>
                        </a:solidFill>
                        <a:latin typeface="+mn-lt"/>
                        <a:cs typeface="Calibri" panose="020F0502020204030204" pitchFamily="34" charset="0"/>
                      </a:endParaRPr>
                    </a:p>
                    <a:p>
                      <a:pPr algn="ctr"/>
                      <a:r>
                        <a:rPr lang="en-GB" sz="1000" b="0" dirty="0">
                          <a:solidFill>
                            <a:schemeClr val="tx1">
                              <a:lumMod val="95000"/>
                              <a:lumOff val="5000"/>
                            </a:schemeClr>
                          </a:solidFill>
                          <a:latin typeface="+mn-lt"/>
                          <a:cs typeface="Calibri" panose="020F0502020204030204" pitchFamily="34" charset="0"/>
                        </a:rPr>
                        <a:t>2,7</a:t>
                      </a:r>
                    </a:p>
                    <a:p>
                      <a:pPr algn="ctr"/>
                      <a:endParaRPr lang="en-GB" sz="10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cs typeface="Calibri"/>
                          <a:sym typeface="Calibri"/>
                        </a:rPr>
                        <a:t>Diced Potatoes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cs typeface="Calibri"/>
                          <a:sym typeface="Calibri"/>
                        </a:rPr>
                        <a:t>Mixed Vegetables</a:t>
                      </a:r>
                      <a:endParaRPr lang="en-GB" sz="1400" b="0" dirty="0">
                        <a:solidFill>
                          <a:schemeClr val="tx1">
                            <a:lumMod val="95000"/>
                            <a:lumOff val="5000"/>
                          </a:schemeClr>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lumMod val="95000"/>
                              <a:lumOff val="5000"/>
                            </a:schemeClr>
                          </a:solidFill>
                          <a:latin typeface="+mn-lt"/>
                        </a:rPr>
                        <a:t>A/F</a:t>
                      </a:r>
                    </a:p>
                  </a:txBody>
                  <a:tcPr/>
                </a:tc>
                <a:tc>
                  <a:txBody>
                    <a:bodyPr/>
                    <a:lstStyle/>
                    <a:p>
                      <a:pPr algn="ctr">
                        <a:buSzPts val="1800"/>
                      </a:pPr>
                      <a:r>
                        <a:rPr lang="en-GB" sz="1400" b="0" dirty="0">
                          <a:solidFill>
                            <a:schemeClr val="tx1"/>
                          </a:solidFill>
                          <a:latin typeface="+mn-lt"/>
                          <a:cs typeface="Calibri"/>
                          <a:sym typeface="Calibri"/>
                        </a:rPr>
                        <a:t>Chocolate Vanilla Mousse </a:t>
                      </a:r>
                    </a:p>
                    <a:p>
                      <a:pPr>
                        <a:buSzPts val="1800"/>
                      </a:pPr>
                      <a:r>
                        <a:rPr lang="en-GB" sz="1400" b="0" dirty="0">
                          <a:solidFill>
                            <a:schemeClr val="tx1"/>
                          </a:solidFill>
                          <a:latin typeface="+mn-lt"/>
                          <a:cs typeface="Calibri"/>
                          <a:sym typeface="Calibri"/>
                        </a:rPr>
                        <a:t>               </a:t>
                      </a:r>
                      <a:r>
                        <a:rPr lang="en-GB" sz="1000" b="0" dirty="0">
                          <a:solidFill>
                            <a:schemeClr val="tx1"/>
                          </a:solidFill>
                          <a:latin typeface="+mn-lt"/>
                          <a:cs typeface="Calibri"/>
                          <a:sym typeface="Calibri"/>
                        </a:rPr>
                        <a:t>7</a:t>
                      </a:r>
                    </a:p>
                  </a:txBody>
                  <a:tcPr/>
                </a:tc>
                <a:extLst>
                  <a:ext uri="{0D108BD9-81ED-4DB2-BD59-A6C34878D82A}">
                    <a16:rowId xmlns:a16="http://schemas.microsoft.com/office/drawing/2014/main" val="1761550809"/>
                  </a:ext>
                </a:extLst>
              </a:tr>
              <a:tr h="845388">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TUESDAY</a:t>
                      </a:r>
                      <a:endParaRPr lang="en-GB" sz="1400" b="0" dirty="0">
                        <a:solidFill>
                          <a:schemeClr val="tx1">
                            <a:lumMod val="95000"/>
                            <a:lumOff val="5000"/>
                          </a:schemeClr>
                        </a:solidFill>
                        <a:latin typeface="+mn-lt"/>
                        <a:cs typeface="Calibri" panose="020F0502020204030204" pitchFamily="34" charset="0"/>
                      </a:endParaRPr>
                    </a:p>
                    <a:p>
                      <a:pPr algn="ctr"/>
                      <a:r>
                        <a:rPr lang="en-GB" sz="1400" b="0" dirty="0">
                          <a:solidFill>
                            <a:schemeClr val="tx1">
                              <a:lumMod val="95000"/>
                              <a:lumOff val="5000"/>
                            </a:schemeClr>
                          </a:solidFill>
                          <a:latin typeface="+mn-lt"/>
                          <a:cs typeface="Calibri" panose="020F0502020204030204" pitchFamily="34" charset="0"/>
                        </a:rPr>
                        <a:t>6/1, 20/1, 24/2, 10/3, 24/3</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Chicken Burger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cs typeface="Calibri"/>
                          <a:sym typeface="Calibri"/>
                        </a:rPr>
                        <a:t>2 </a:t>
                      </a:r>
                      <a:endParaRPr lang="en-GB" sz="1000" b="0" i="0" u="none" strike="noStrike" cap="none" dirty="0">
                        <a:solidFill>
                          <a:schemeClr val="tx1">
                            <a:lumMod val="95000"/>
                            <a:lumOff val="5000"/>
                          </a:schemeClr>
                        </a:solidFill>
                        <a:latin typeface="+mn-lt"/>
                        <a:sym typeface="Aria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cs typeface="Calibri"/>
                          <a:sym typeface="Calibri"/>
                        </a:rPr>
                        <a:t>Vegetable Burger</a:t>
                      </a:r>
                      <a:r>
                        <a:rPr lang="en-GB" sz="1400" b="0" dirty="0">
                          <a:solidFill>
                            <a:schemeClr val="tx1">
                              <a:lumMod val="95000"/>
                              <a:lumOff val="5000"/>
                            </a:schemeClr>
                          </a:solidFill>
                          <a:latin typeface="+mn-lt"/>
                          <a:cs typeface="Calibri"/>
                          <a:sym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lumMod val="95000"/>
                              <a:lumOff val="5000"/>
                            </a:schemeClr>
                          </a:solidFill>
                          <a:latin typeface="+mn-lt"/>
                          <a:cs typeface="Calibri"/>
                          <a:sym typeface="Calibri"/>
                        </a:rPr>
                        <a:t>2</a:t>
                      </a:r>
                      <a:endParaRPr lang="en-GB" sz="1000" b="0" dirty="0">
                        <a:solidFill>
                          <a:schemeClr val="tx1">
                            <a:lumMod val="95000"/>
                            <a:lumOff val="5000"/>
                          </a:schemeClr>
                        </a:solidFill>
                        <a:latin typeface="+mn-lt"/>
                      </a:endParaRPr>
                    </a:p>
                  </a:txBody>
                  <a:tcPr/>
                </a:tc>
                <a:tc>
                  <a:txBody>
                    <a:bodyPr/>
                    <a:lstStyle/>
                    <a:p>
                      <a:pPr algn="ctr"/>
                      <a:r>
                        <a:rPr lang="en-GB" sz="1400" b="0" dirty="0">
                          <a:solidFill>
                            <a:schemeClr val="tx1">
                              <a:lumMod val="95000"/>
                              <a:lumOff val="5000"/>
                            </a:schemeClr>
                          </a:solidFill>
                          <a:latin typeface="+mn-lt"/>
                          <a:cs typeface="Calibri" panose="020F0502020204030204" pitchFamily="34" charset="0"/>
                        </a:rPr>
                        <a:t> Potato Wedges </a:t>
                      </a:r>
                      <a:endParaRPr lang="en-GB" sz="1000" b="0" dirty="0">
                        <a:solidFill>
                          <a:schemeClr val="tx1">
                            <a:lumMod val="95000"/>
                            <a:lumOff val="5000"/>
                          </a:schemeClr>
                        </a:solidFill>
                        <a:latin typeface="+mn-lt"/>
                        <a:cs typeface="Calibri" panose="020F0502020204030204" pitchFamily="34" charset="0"/>
                      </a:endParaRPr>
                    </a:p>
                    <a:p>
                      <a:pPr algn="ctr"/>
                      <a:r>
                        <a:rPr lang="en-GB" sz="1400" b="0" dirty="0">
                          <a:solidFill>
                            <a:schemeClr val="tx1">
                              <a:lumMod val="95000"/>
                              <a:lumOff val="5000"/>
                            </a:schemeClr>
                          </a:solidFill>
                          <a:latin typeface="+mn-lt"/>
                          <a:cs typeface="Calibri" panose="020F0502020204030204" pitchFamily="34" charset="0"/>
                        </a:rPr>
                        <a:t>Sweetcorn</a:t>
                      </a:r>
                    </a:p>
                    <a:p>
                      <a:pPr algn="ctr"/>
                      <a:r>
                        <a:rPr lang="en-GB" sz="1000" b="0" dirty="0">
                          <a:solidFill>
                            <a:schemeClr val="tx1">
                              <a:lumMod val="95000"/>
                              <a:lumOff val="5000"/>
                            </a:schemeClr>
                          </a:solidFill>
                          <a:latin typeface="+mn-lt"/>
                          <a:cs typeface="Calibri" panose="020F0502020204030204" pitchFamily="34" charset="0"/>
                        </a:rPr>
                        <a:t>A/F</a:t>
                      </a:r>
                    </a:p>
                  </a:txBody>
                  <a:tcPr/>
                </a:tc>
                <a:tc>
                  <a:txBody>
                    <a:bodyPr/>
                    <a:lstStyle/>
                    <a:p>
                      <a:pPr algn="ctr"/>
                      <a:r>
                        <a:rPr lang="en-GB" sz="1400" b="0" dirty="0">
                          <a:solidFill>
                            <a:schemeClr val="tx1">
                              <a:lumMod val="95000"/>
                              <a:lumOff val="5000"/>
                            </a:schemeClr>
                          </a:solidFill>
                          <a:latin typeface="+mn-lt"/>
                          <a:cs typeface="Calibri" panose="020F0502020204030204" pitchFamily="34" charset="0"/>
                        </a:rPr>
                        <a:t>Carrot Cake </a:t>
                      </a:r>
                    </a:p>
                    <a:p>
                      <a:pPr algn="ctr"/>
                      <a:r>
                        <a:rPr lang="en-GB" sz="1000" b="0" dirty="0">
                          <a:solidFill>
                            <a:schemeClr val="tx1">
                              <a:lumMod val="95000"/>
                              <a:lumOff val="5000"/>
                            </a:schemeClr>
                          </a:solidFill>
                          <a:latin typeface="+mn-lt"/>
                          <a:cs typeface="Calibri" panose="020F0502020204030204" pitchFamily="34" charset="0"/>
                        </a:rPr>
                        <a:t>2, 4, 7</a:t>
                      </a:r>
                    </a:p>
                  </a:txBody>
                  <a:tcPr/>
                </a:tc>
                <a:extLst>
                  <a:ext uri="{0D108BD9-81ED-4DB2-BD59-A6C34878D82A}">
                    <a16:rowId xmlns:a16="http://schemas.microsoft.com/office/drawing/2014/main" val="2113602178"/>
                  </a:ext>
                </a:extLst>
              </a:tr>
              <a:tr h="1017801">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WEDNESDAY</a:t>
                      </a:r>
                      <a:endParaRPr lang="en-GB" sz="1400" b="0" dirty="0">
                        <a:solidFill>
                          <a:schemeClr val="tx1">
                            <a:lumMod val="95000"/>
                            <a:lumOff val="5000"/>
                          </a:schemeClr>
                        </a:solidFill>
                        <a:latin typeface="+mn-lt"/>
                        <a:cs typeface="Calibri" panose="020F0502020204030204" pitchFamily="34" charset="0"/>
                      </a:endParaRPr>
                    </a:p>
                    <a:p>
                      <a:pPr algn="ctr"/>
                      <a:r>
                        <a:rPr lang="en-GB" sz="1400" b="0" dirty="0">
                          <a:solidFill>
                            <a:schemeClr val="tx1">
                              <a:lumMod val="95000"/>
                              <a:lumOff val="5000"/>
                            </a:schemeClr>
                          </a:solidFill>
                          <a:latin typeface="+mn-lt"/>
                          <a:cs typeface="Calibri" panose="020F0502020204030204" pitchFamily="34" charset="0"/>
                        </a:rPr>
                        <a:t>7/1, 21/1, 3/2, 25/2, 11/3, 25/3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Roast Chicken Dinner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Calibri"/>
                          <a:cs typeface="Calibri"/>
                          <a:sym typeface="Calibri"/>
                        </a:rPr>
                        <a:t>2, 4, 7</a:t>
                      </a:r>
                      <a:r>
                        <a:rPr lang="en-GB" sz="1400" b="0" i="0" u="none" strike="noStrike" cap="none" dirty="0">
                          <a:solidFill>
                            <a:schemeClr val="tx1">
                              <a:lumMod val="95000"/>
                              <a:lumOff val="5000"/>
                            </a:schemeClr>
                          </a:solidFill>
                          <a:latin typeface="+mn-lt"/>
                          <a:ea typeface="Calibri"/>
                          <a:cs typeface="Calibri"/>
                          <a:sym typeface="Calibri"/>
                        </a:rPr>
                        <a:t> </a:t>
                      </a:r>
                      <a:endParaRPr lang="en-GB" sz="1400" b="0" i="0" u="none" strike="noStrike" cap="none" dirty="0">
                        <a:solidFill>
                          <a:schemeClr val="tx1">
                            <a:lumMod val="95000"/>
                            <a:lumOff val="5000"/>
                          </a:schemeClr>
                        </a:solidFill>
                        <a:latin typeface="+mn-lt"/>
                        <a:sym typeface="Arial"/>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chemeClr val="dk1"/>
                          </a:solidFill>
                          <a:latin typeface="+mn-lt"/>
                          <a:cs typeface="Calibri"/>
                          <a:sym typeface="Calibri"/>
                        </a:rPr>
                        <a:t>Vegetable Slice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solidFill>
                          <a:schemeClr val="dk1"/>
                        </a:solidFill>
                        <a:latin typeface="+mn-lt"/>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Calibri"/>
                          <a:cs typeface="Calibri"/>
                          <a:sym typeface="Calibri"/>
                        </a:rPr>
                        <a:t>2,7,13</a:t>
                      </a:r>
                      <a:r>
                        <a:rPr lang="en-GB" sz="1400" b="0" i="0" u="none" strike="noStrike" cap="none" dirty="0">
                          <a:solidFill>
                            <a:schemeClr val="tx1">
                              <a:lumMod val="95000"/>
                              <a:lumOff val="5000"/>
                            </a:schemeClr>
                          </a:solidFill>
                          <a:latin typeface="+mn-lt"/>
                          <a:ea typeface="Calibri"/>
                          <a:cs typeface="Calibri"/>
                          <a:sym typeface="Calibri"/>
                        </a:rPr>
                        <a:t> </a:t>
                      </a: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 Roast Potatoes &amp; Seasonal Vegetables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Arial"/>
                          <a:cs typeface="Calibri"/>
                          <a:sym typeface="Calibri"/>
                        </a:rPr>
                        <a:t>A/F</a:t>
                      </a:r>
                      <a:endParaRPr lang="en-GB" sz="1000" b="0" i="0" u="none" strike="noStrike" cap="none" dirty="0">
                        <a:solidFill>
                          <a:schemeClr val="tx1">
                            <a:lumMod val="95000"/>
                            <a:lumOff val="5000"/>
                          </a:schemeClr>
                        </a:solidFill>
                        <a:latin typeface="+mn-lt"/>
                        <a:ea typeface="Arial"/>
                        <a:cs typeface="Arial"/>
                        <a:sym typeface="Arial"/>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Old School Sprinkle Cake</a:t>
                      </a:r>
                    </a:p>
                    <a:p>
                      <a:pPr algn="ctr"/>
                      <a:r>
                        <a:rPr lang="en-GB" sz="1000" b="0" dirty="0">
                          <a:solidFill>
                            <a:schemeClr val="tx1">
                              <a:lumMod val="95000"/>
                              <a:lumOff val="5000"/>
                            </a:schemeClr>
                          </a:solidFill>
                          <a:latin typeface="+mn-lt"/>
                          <a:cs typeface="Calibri" panose="020F0502020204030204" pitchFamily="34" charset="0"/>
                        </a:rPr>
                        <a:t>2, 4</a:t>
                      </a:r>
                    </a:p>
                    <a:p>
                      <a:pPr algn="ctr"/>
                      <a:endParaRPr lang="en-GB" sz="1000" b="0" dirty="0">
                        <a:solidFill>
                          <a:schemeClr val="tx1">
                            <a:lumMod val="95000"/>
                            <a:lumOff val="5000"/>
                          </a:schemeClr>
                        </a:solidFill>
                        <a:latin typeface="+mn-lt"/>
                        <a:cs typeface="Calibri" panose="020F0502020204030204" pitchFamily="34" charset="0"/>
                      </a:endParaRPr>
                    </a:p>
                  </a:txBody>
                  <a:tcPr/>
                </a:tc>
                <a:extLst>
                  <a:ext uri="{0D108BD9-81ED-4DB2-BD59-A6C34878D82A}">
                    <a16:rowId xmlns:a16="http://schemas.microsoft.com/office/drawing/2014/main" val="2777963603"/>
                  </a:ext>
                </a:extLst>
              </a:tr>
              <a:tr h="898709">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THURSDAY</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8/1, 22/1, 4/2, 26/2, 12/3, 26/3  </a:t>
                      </a:r>
                      <a:endParaRPr lang="en-GB" sz="1400" b="0" dirty="0">
                        <a:solidFill>
                          <a:schemeClr val="tx1">
                            <a:lumMod val="95000"/>
                            <a:lumOff val="5000"/>
                          </a:schemeClr>
                        </a:solidFill>
                        <a:latin typeface="+mn-lt"/>
                        <a:cs typeface="Calibri" panose="020F0502020204030204" pitchFamily="34" charset="0"/>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Cheesy Pasta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Calibri"/>
                          <a:cs typeface="Calibri"/>
                          <a:sym typeface="Calibri"/>
                        </a:rPr>
                        <a:t> 2, 7</a:t>
                      </a:r>
                      <a:endParaRPr lang="en-GB" sz="1000" b="0" i="0" u="none" strike="noStrike" cap="none" dirty="0">
                        <a:solidFill>
                          <a:schemeClr val="tx1">
                            <a:lumMod val="95000"/>
                            <a:lumOff val="5000"/>
                          </a:schemeClr>
                        </a:solidFill>
                        <a:latin typeface="+mn-lt"/>
                        <a:ea typeface="Calibri"/>
                        <a:cs typeface="Calibri" panose="020F0502020204030204" pitchFamily="34" charset="0"/>
                        <a:sym typeface="Calibri"/>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Mediterranean Pasta Bake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Calibri"/>
                          <a:cs typeface="Calibri"/>
                          <a:sym typeface="Calibri"/>
                        </a:rPr>
                        <a:t>1, 2</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cap="none" dirty="0">
                        <a:solidFill>
                          <a:schemeClr val="tx1">
                            <a:lumMod val="95000"/>
                            <a:lumOff val="5000"/>
                          </a:schemeClr>
                        </a:solidFill>
                        <a:latin typeface="+mn-lt"/>
                        <a:sym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0" i="0" u="none" strike="noStrike" cap="none" dirty="0">
                        <a:solidFill>
                          <a:schemeClr val="tx1">
                            <a:lumMod val="95000"/>
                            <a:lumOff val="5000"/>
                          </a:schemeClr>
                        </a:solidFill>
                        <a:latin typeface="+mn-lt"/>
                        <a:sym typeface="Arial"/>
                      </a:endParaRPr>
                    </a:p>
                  </a:txBody>
                  <a:tcPr/>
                </a:tc>
                <a:tc>
                  <a:txBody>
                    <a:bodyPr/>
                    <a:lstStyle/>
                    <a:p>
                      <a:pPr algn="ctr"/>
                      <a:r>
                        <a:rPr lang="en-GB" sz="1400" b="0" dirty="0">
                          <a:solidFill>
                            <a:schemeClr val="tx1">
                              <a:lumMod val="95000"/>
                              <a:lumOff val="5000"/>
                            </a:schemeClr>
                          </a:solidFill>
                          <a:latin typeface="+mn-lt"/>
                          <a:cs typeface="Calibri" panose="020F0502020204030204" pitchFamily="34" charset="0"/>
                        </a:rPr>
                        <a:t>Garlic Bread</a:t>
                      </a:r>
                    </a:p>
                    <a:p>
                      <a:pPr algn="ctr"/>
                      <a:r>
                        <a:rPr lang="en-GB" sz="1400" b="0" dirty="0">
                          <a:solidFill>
                            <a:schemeClr val="tx1">
                              <a:lumMod val="95000"/>
                              <a:lumOff val="5000"/>
                            </a:schemeClr>
                          </a:solidFill>
                          <a:latin typeface="+mn-lt"/>
                          <a:cs typeface="Calibri" panose="020F0502020204030204" pitchFamily="34" charset="0"/>
                        </a:rPr>
                        <a:t>Broccoli</a:t>
                      </a:r>
                    </a:p>
                    <a:p>
                      <a:pPr algn="ctr"/>
                      <a:r>
                        <a:rPr lang="en-GB" sz="1000" b="0" dirty="0">
                          <a:solidFill>
                            <a:schemeClr val="tx1">
                              <a:lumMod val="95000"/>
                              <a:lumOff val="5000"/>
                            </a:schemeClr>
                          </a:solidFill>
                          <a:latin typeface="+mn-lt"/>
                          <a:cs typeface="Calibri" panose="020F0502020204030204" pitchFamily="34" charset="0"/>
                        </a:rPr>
                        <a:t>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kern="1200" dirty="0">
                          <a:solidFill>
                            <a:schemeClr val="tx1"/>
                          </a:solidFill>
                          <a:effectLst/>
                          <a:latin typeface="+mn-lt"/>
                          <a:ea typeface="+mn-ea"/>
                          <a:cs typeface="+mn-cs"/>
                        </a:rPr>
                        <a:t>Fruit Jelly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lumMod val="95000"/>
                              <a:lumOff val="5000"/>
                            </a:schemeClr>
                          </a:solidFill>
                          <a:latin typeface="+mn-lt"/>
                          <a:ea typeface="Calibri"/>
                          <a:cs typeface="Calibri"/>
                          <a:sym typeface="Calibri"/>
                        </a:rPr>
                        <a:t> </a:t>
                      </a:r>
                      <a:endParaRPr lang="en-GB" sz="1000" b="0" i="0" u="none" strike="noStrike" cap="none" dirty="0">
                        <a:solidFill>
                          <a:schemeClr val="tx1">
                            <a:lumMod val="95000"/>
                            <a:lumOff val="5000"/>
                          </a:schemeClr>
                        </a:solidFill>
                        <a:latin typeface="+mn-lt"/>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lumMod val="95000"/>
                            <a:lumOff val="5000"/>
                          </a:schemeClr>
                        </a:solidFill>
                        <a:latin typeface="+mn-lt"/>
                        <a:cs typeface="Calibri" panose="020F0502020204030204" pitchFamily="34" charset="0"/>
                      </a:endParaRPr>
                    </a:p>
                  </a:txBody>
                  <a:tcPr/>
                </a:tc>
                <a:extLst>
                  <a:ext uri="{0D108BD9-81ED-4DB2-BD59-A6C34878D82A}">
                    <a16:rowId xmlns:a16="http://schemas.microsoft.com/office/drawing/2014/main" val="1473080337"/>
                  </a:ext>
                </a:extLst>
              </a:tr>
              <a:tr h="974869">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FRIDAY</a:t>
                      </a:r>
                      <a:endParaRPr lang="en-GB" sz="1400" b="0" dirty="0">
                        <a:solidFill>
                          <a:schemeClr val="tx1">
                            <a:lumMod val="95000"/>
                            <a:lumOff val="5000"/>
                          </a:schemeClr>
                        </a:solidFill>
                        <a:latin typeface="+mn-lt"/>
                        <a:cs typeface="Calibri" panose="020F0502020204030204" pitchFamily="34" charset="0"/>
                      </a:endParaRPr>
                    </a:p>
                    <a:p>
                      <a:pPr algn="ctr"/>
                      <a:r>
                        <a:rPr lang="en-GB" sz="1400" b="0" dirty="0">
                          <a:solidFill>
                            <a:schemeClr val="tx1">
                              <a:lumMod val="95000"/>
                              <a:lumOff val="5000"/>
                            </a:schemeClr>
                          </a:solidFill>
                          <a:latin typeface="+mn-lt"/>
                          <a:cs typeface="Calibri" panose="020F0502020204030204" pitchFamily="34" charset="0"/>
                        </a:rPr>
                        <a:t>9/1, 23/1, 5/2, 27/2, 13/3, 27/3</a:t>
                      </a:r>
                    </a:p>
                  </a:txBody>
                  <a:tcPr/>
                </a:tc>
                <a:tc>
                  <a:txBody>
                    <a:bodyPr/>
                    <a:lstStyle/>
                    <a:p>
                      <a:pPr marL="0" marR="0" lvl="0" indent="0" algn="ctr" rtl="0">
                        <a:spcBef>
                          <a:spcPts val="0"/>
                        </a:spcBef>
                        <a:spcAft>
                          <a:spcPts val="0"/>
                        </a:spcAft>
                        <a:buNone/>
                      </a:pPr>
                      <a:r>
                        <a:rPr lang="en-GB" sz="1400" b="0" u="none" strike="noStrike" cap="none" dirty="0">
                          <a:solidFill>
                            <a:schemeClr val="tx1">
                              <a:lumMod val="95000"/>
                              <a:lumOff val="5000"/>
                            </a:schemeClr>
                          </a:solidFill>
                          <a:latin typeface="+mn-lt"/>
                          <a:cs typeface="Calibri" panose="020F0502020204030204" pitchFamily="34" charset="0"/>
                        </a:rPr>
                        <a:t> Chicken Nuggets</a:t>
                      </a:r>
                    </a:p>
                    <a:p>
                      <a:pPr marL="0" marR="0" lvl="0" indent="0" algn="ctr" rtl="0">
                        <a:spcBef>
                          <a:spcPts val="0"/>
                        </a:spcBef>
                        <a:spcAft>
                          <a:spcPts val="0"/>
                        </a:spcAft>
                        <a:buNone/>
                      </a:pPr>
                      <a:r>
                        <a:rPr lang="en-GB" sz="1000" b="0" u="none" strike="noStrike" cap="none" dirty="0">
                          <a:solidFill>
                            <a:schemeClr val="tx1">
                              <a:lumMod val="95000"/>
                              <a:lumOff val="5000"/>
                            </a:schemeClr>
                          </a:solidFill>
                          <a:latin typeface="+mn-lt"/>
                          <a:cs typeface="Calibri" panose="020F0502020204030204" pitchFamily="34" charset="0"/>
                        </a:rPr>
                        <a:t>1, 2</a:t>
                      </a:r>
                    </a:p>
                  </a:txBody>
                  <a:tcPr/>
                </a:tc>
                <a:tc>
                  <a:txBody>
                    <a:bodyPr/>
                    <a:lstStyle/>
                    <a:p>
                      <a:pPr marL="0" marR="0" lvl="0" indent="0" algn="ctr" rtl="0">
                        <a:spcBef>
                          <a:spcPts val="0"/>
                        </a:spcBef>
                        <a:spcAft>
                          <a:spcPts val="0"/>
                        </a:spcAft>
                        <a:buNone/>
                      </a:pPr>
                      <a:r>
                        <a:rPr lang="en-GB" sz="1400" b="0" u="none" strike="noStrike" cap="none" dirty="0">
                          <a:solidFill>
                            <a:schemeClr val="tx1">
                              <a:lumMod val="95000"/>
                              <a:lumOff val="5000"/>
                            </a:schemeClr>
                          </a:solidFill>
                          <a:latin typeface="+mn-lt"/>
                          <a:cs typeface="Calibri" panose="020F0502020204030204" pitchFamily="34" charset="0"/>
                        </a:rPr>
                        <a:t>Quorn Nuggets </a:t>
                      </a:r>
                    </a:p>
                    <a:p>
                      <a:pPr marL="0" marR="0" lvl="0" indent="0" algn="ctr" rtl="0">
                        <a:spcBef>
                          <a:spcPts val="0"/>
                        </a:spcBef>
                        <a:spcAft>
                          <a:spcPts val="0"/>
                        </a:spcAft>
                        <a:buNone/>
                      </a:pPr>
                      <a:r>
                        <a:rPr lang="en-GB" sz="1000" b="0" u="none" strike="noStrike" cap="none" dirty="0">
                          <a:solidFill>
                            <a:schemeClr val="tx1">
                              <a:lumMod val="95000"/>
                              <a:lumOff val="5000"/>
                            </a:schemeClr>
                          </a:solidFill>
                          <a:latin typeface="+mn-lt"/>
                          <a:cs typeface="Calibri" panose="020F0502020204030204" pitchFamily="34" charset="0"/>
                        </a:rPr>
                        <a:t>2</a:t>
                      </a:r>
                    </a:p>
                  </a:txBody>
                  <a:tcPr/>
                </a:tc>
                <a:tc>
                  <a:txBody>
                    <a:bodyPr/>
                    <a:lstStyle/>
                    <a:p>
                      <a:pPr marL="0" marR="0" lvl="0" indent="0" algn="ctr" rtl="0">
                        <a:spcBef>
                          <a:spcPts val="0"/>
                        </a:spcBef>
                        <a:spcAft>
                          <a:spcPts val="0"/>
                        </a:spcAft>
                        <a:buNone/>
                      </a:pPr>
                      <a:r>
                        <a:rPr lang="en-GB" sz="1400" b="0" dirty="0">
                          <a:solidFill>
                            <a:schemeClr val="tx1">
                              <a:lumMod val="95000"/>
                              <a:lumOff val="5000"/>
                            </a:schemeClr>
                          </a:solidFill>
                          <a:latin typeface="+mn-lt"/>
                          <a:cs typeface="Calibri" panose="020F0502020204030204" pitchFamily="34" charset="0"/>
                        </a:rPr>
                        <a:t>Chips &amp;</a:t>
                      </a:r>
                    </a:p>
                    <a:p>
                      <a:pPr marL="0" marR="0" lvl="0" indent="0" algn="ctr" rtl="0">
                        <a:spcBef>
                          <a:spcPts val="0"/>
                        </a:spcBef>
                        <a:spcAft>
                          <a:spcPts val="0"/>
                        </a:spcAft>
                        <a:buNone/>
                      </a:pPr>
                      <a:r>
                        <a:rPr lang="en-GB" sz="1400" b="0" dirty="0">
                          <a:solidFill>
                            <a:schemeClr val="tx1">
                              <a:lumMod val="95000"/>
                              <a:lumOff val="5000"/>
                            </a:schemeClr>
                          </a:solidFill>
                          <a:latin typeface="+mn-lt"/>
                          <a:cs typeface="Calibri" panose="020F0502020204030204" pitchFamily="34" charset="0"/>
                        </a:rPr>
                        <a:t>Beans/Peas</a:t>
                      </a:r>
                    </a:p>
                    <a:p>
                      <a:pPr marL="0" marR="0" lvl="0" indent="0" algn="ctr" rtl="0">
                        <a:spcBef>
                          <a:spcPts val="0"/>
                        </a:spcBef>
                        <a:spcAft>
                          <a:spcPts val="0"/>
                        </a:spcAft>
                        <a:buNone/>
                      </a:pPr>
                      <a:r>
                        <a:rPr lang="en-GB" sz="1000" b="0" dirty="0">
                          <a:solidFill>
                            <a:schemeClr val="tx1">
                              <a:lumMod val="95000"/>
                              <a:lumOff val="5000"/>
                            </a:schemeClr>
                          </a:solidFill>
                          <a:latin typeface="+mn-lt"/>
                          <a:cs typeface="Calibri" panose="020F0502020204030204" pitchFamily="34" charset="0"/>
                        </a:rPr>
                        <a:t>A/F</a:t>
                      </a:r>
                    </a:p>
                    <a:p>
                      <a:pPr marL="0" marR="0" lvl="0" indent="0" algn="ctr" rtl="0">
                        <a:spcBef>
                          <a:spcPts val="0"/>
                        </a:spcBef>
                        <a:spcAft>
                          <a:spcPts val="0"/>
                        </a:spcAft>
                        <a:buNone/>
                      </a:pPr>
                      <a:endParaRPr lang="en-GB" sz="1000" b="0" dirty="0">
                        <a:solidFill>
                          <a:schemeClr val="tx1">
                            <a:lumMod val="95000"/>
                            <a:lumOff val="5000"/>
                          </a:schemeClr>
                        </a:solidFill>
                        <a:latin typeface="+mn-lt"/>
                        <a:cs typeface="Calibri" panose="020F0502020204030204" pitchFamily="34" charset="0"/>
                      </a:endParaRPr>
                    </a:p>
                    <a:p>
                      <a:pPr marL="0" marR="0" lvl="0" indent="0" algn="ctr" rtl="0">
                        <a:spcBef>
                          <a:spcPts val="0"/>
                        </a:spcBef>
                        <a:spcAft>
                          <a:spcPts val="0"/>
                        </a:spcAft>
                        <a:buNone/>
                      </a:pPr>
                      <a:endParaRPr lang="en-GB" sz="1000" b="0" dirty="0">
                        <a:solidFill>
                          <a:schemeClr val="tx1">
                            <a:lumMod val="95000"/>
                            <a:lumOff val="5000"/>
                          </a:schemeClr>
                        </a:solidFill>
                        <a:latin typeface="+mn-lt"/>
                        <a:cs typeface="Calibri" panose="020F0502020204030204" pitchFamily="34" charset="0"/>
                      </a:endParaRPr>
                    </a:p>
                    <a:p>
                      <a:pPr marL="0" marR="0" lvl="0" indent="0" algn="ctr" rtl="0">
                        <a:spcBef>
                          <a:spcPts val="0"/>
                        </a:spcBef>
                        <a:spcAft>
                          <a:spcPts val="0"/>
                        </a:spcAft>
                        <a:buNone/>
                      </a:pPr>
                      <a:endParaRPr lang="en-GB" sz="10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kern="1200" dirty="0">
                          <a:solidFill>
                            <a:schemeClr val="tx1"/>
                          </a:solidFill>
                          <a:effectLst/>
                          <a:latin typeface="+mn-lt"/>
                          <a:ea typeface="+mn-ea"/>
                          <a:cs typeface="+mn-cs"/>
                        </a:rPr>
                        <a:t>Selection of Pudding </a:t>
                      </a:r>
                      <a:endParaRPr lang="en-GB" sz="1000" b="0" i="0" u="none" strike="noStrike" cap="none" dirty="0">
                        <a:solidFill>
                          <a:schemeClr val="tx1">
                            <a:lumMod val="95000"/>
                            <a:lumOff val="5000"/>
                          </a:schemeClr>
                        </a:solidFill>
                        <a:latin typeface="+mn-lt"/>
                        <a:ea typeface="Calibri"/>
                        <a:cs typeface="Calibri"/>
                        <a:sym typeface="Calibri"/>
                      </a:endParaRPr>
                    </a:p>
                  </a:txBody>
                  <a:tcPr/>
                </a:tc>
                <a:extLst>
                  <a:ext uri="{0D108BD9-81ED-4DB2-BD59-A6C34878D82A}">
                    <a16:rowId xmlns:a16="http://schemas.microsoft.com/office/drawing/2014/main" val="3113295391"/>
                  </a:ext>
                </a:extLst>
              </a:tr>
            </a:tbl>
          </a:graphicData>
        </a:graphic>
      </p:graphicFrame>
      <p:sp>
        <p:nvSpPr>
          <p:cNvPr id="6" name="Google Shape;90;p1">
            <a:extLst>
              <a:ext uri="{FF2B5EF4-FFF2-40B4-BE49-F238E27FC236}">
                <a16:creationId xmlns:a16="http://schemas.microsoft.com/office/drawing/2014/main" id="{2C878327-8B02-4AA7-BD56-90E95122D330}"/>
              </a:ext>
            </a:extLst>
          </p:cNvPr>
          <p:cNvSpPr/>
          <p:nvPr/>
        </p:nvSpPr>
        <p:spPr>
          <a:xfrm>
            <a:off x="3427397" y="6314208"/>
            <a:ext cx="5247222" cy="415458"/>
          </a:xfrm>
          <a:prstGeom prst="rect">
            <a:avLst/>
          </a:prstGeom>
          <a:solidFill>
            <a:schemeClr val="accent6">
              <a:lumMod val="40000"/>
              <a:lumOff val="60000"/>
            </a:schemeClr>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050" b="0" i="0" u="none" strike="noStrike" cap="none" dirty="0">
                <a:solidFill>
                  <a:schemeClr val="tx1"/>
                </a:solidFill>
                <a:latin typeface="Calibri" panose="020F0502020204030204" pitchFamily="34" charset="0"/>
                <a:ea typeface="Calibri"/>
                <a:cs typeface="Calibri" panose="020F0502020204030204" pitchFamily="34" charset="0"/>
                <a:sym typeface="Calibri"/>
              </a:rPr>
              <a:t>Wholemeal bread, fresh salads, a variety of seasonal fresh fruit, yogurts &amp; jacket potatoes.</a:t>
            </a:r>
            <a:endParaRPr dirty="0">
              <a:solidFill>
                <a:schemeClr val="tx1"/>
              </a:solidFill>
              <a:latin typeface="Calibri" panose="020F0502020204030204" pitchFamily="34" charset="0"/>
              <a:cs typeface="Calibri" panose="020F0502020204030204" pitchFamily="34" charset="0"/>
            </a:endParaRPr>
          </a:p>
          <a:p>
            <a:pPr marL="0" marR="0" lvl="0" indent="0" algn="ctr" rtl="0">
              <a:spcBef>
                <a:spcPts val="0"/>
              </a:spcBef>
              <a:spcAft>
                <a:spcPts val="0"/>
              </a:spcAft>
              <a:buNone/>
            </a:pPr>
            <a:r>
              <a:rPr lang="en-GB" sz="1050" dirty="0">
                <a:solidFill>
                  <a:schemeClr val="tx1"/>
                </a:solidFill>
                <a:latin typeface="Calibri" panose="020F0502020204030204" pitchFamily="34" charset="0"/>
                <a:ea typeface="Calibri"/>
                <a:cs typeface="Calibri" panose="020F0502020204030204" pitchFamily="34" charset="0"/>
                <a:sym typeface="Calibri"/>
              </a:rPr>
              <a:t>Please note that all our dishes can be adapted to suit the majority of dietary requirements</a:t>
            </a:r>
            <a:endParaRPr sz="5400" b="1" cap="none" dirty="0">
              <a:solidFill>
                <a:schemeClr val="tx1"/>
              </a:solidFill>
              <a:latin typeface="Calibri" panose="020F0502020204030204" pitchFamily="34" charset="0"/>
              <a:ea typeface="Calibri"/>
              <a:cs typeface="Calibri" panose="020F0502020204030204" pitchFamily="34" charset="0"/>
              <a:sym typeface="Calibri"/>
            </a:endParaRPr>
          </a:p>
        </p:txBody>
      </p:sp>
      <p:sp>
        <p:nvSpPr>
          <p:cNvPr id="7" name="Google Shape;91;p1">
            <a:extLst>
              <a:ext uri="{FF2B5EF4-FFF2-40B4-BE49-F238E27FC236}">
                <a16:creationId xmlns:a16="http://schemas.microsoft.com/office/drawing/2014/main" id="{31FF8857-E935-4BB1-B0ED-704DB8374AB7}"/>
              </a:ext>
            </a:extLst>
          </p:cNvPr>
          <p:cNvSpPr txBox="1"/>
          <p:nvPr/>
        </p:nvSpPr>
        <p:spPr>
          <a:xfrm>
            <a:off x="155311" y="1828731"/>
            <a:ext cx="1564640" cy="256989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050" dirty="0">
                <a:solidFill>
                  <a:schemeClr val="tx1"/>
                </a:solidFill>
                <a:latin typeface="Calibri"/>
                <a:ea typeface="Calibri"/>
                <a:cs typeface="Calibri"/>
                <a:sym typeface="Calibri"/>
              </a:rPr>
              <a:t>1. Celery</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2. Gluten</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3. Crustaceans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4. Eggs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5. Fish</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6. Lupin</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7. Milk</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8. Molluscs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9. Mustard</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10. Peanuts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11. Sesame</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12. Soybeans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13. Sulphites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14. Tree nuts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cs typeface="Calibri"/>
                <a:sym typeface="Calibri"/>
              </a:rPr>
              <a:t>A/F Allergen Free</a:t>
            </a:r>
            <a:endParaRPr dirty="0">
              <a:solidFill>
                <a:schemeClr val="tx1"/>
              </a:solidFill>
            </a:endParaRPr>
          </a:p>
        </p:txBody>
      </p:sp>
      <p:sp>
        <p:nvSpPr>
          <p:cNvPr id="8" name="Google Shape;92;p1">
            <a:extLst>
              <a:ext uri="{FF2B5EF4-FFF2-40B4-BE49-F238E27FC236}">
                <a16:creationId xmlns:a16="http://schemas.microsoft.com/office/drawing/2014/main" id="{165C23CF-0EDE-4948-854F-B6B24BF313CF}"/>
              </a:ext>
            </a:extLst>
          </p:cNvPr>
          <p:cNvSpPr txBox="1"/>
          <p:nvPr/>
        </p:nvSpPr>
        <p:spPr>
          <a:xfrm>
            <a:off x="71085" y="1436949"/>
            <a:ext cx="1469813"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b="1" dirty="0">
                <a:solidFill>
                  <a:schemeClr val="tx1"/>
                </a:solidFill>
                <a:latin typeface="Calibri"/>
                <a:ea typeface="Calibri"/>
                <a:cs typeface="Calibri"/>
                <a:sym typeface="Calibri"/>
              </a:rPr>
              <a:t>ALLERGEN KEY</a:t>
            </a:r>
            <a:endParaRPr sz="1200" dirty="0">
              <a:solidFill>
                <a:schemeClr val="tx1"/>
              </a:solidFill>
              <a:latin typeface="Calibri"/>
              <a:ea typeface="Calibri"/>
              <a:cs typeface="Calibri"/>
              <a:sym typeface="Calibri"/>
            </a:endParaRPr>
          </a:p>
        </p:txBody>
      </p:sp>
      <p:sp>
        <p:nvSpPr>
          <p:cNvPr id="9" name="Google Shape;93;p1">
            <a:extLst>
              <a:ext uri="{FF2B5EF4-FFF2-40B4-BE49-F238E27FC236}">
                <a16:creationId xmlns:a16="http://schemas.microsoft.com/office/drawing/2014/main" id="{4174C87A-CA93-4FB1-BAF0-C27C7E6BE118}"/>
              </a:ext>
            </a:extLst>
          </p:cNvPr>
          <p:cNvSpPr txBox="1"/>
          <p:nvPr/>
        </p:nvSpPr>
        <p:spPr>
          <a:xfrm>
            <a:off x="75688" y="5782309"/>
            <a:ext cx="1855894"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900" dirty="0">
                <a:solidFill>
                  <a:schemeClr val="tx1"/>
                </a:solidFill>
                <a:latin typeface="Calibri"/>
                <a:ea typeface="Calibri"/>
                <a:cs typeface="Calibri"/>
                <a:sym typeface="Calibri"/>
              </a:rPr>
              <a:t>Catering provided by Greenshaw</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Learning Trust.</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All products are locally sourced</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wherever possible.</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All food is cooked fresh on the</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school site each day.</a:t>
            </a:r>
            <a:endParaRPr dirty="0">
              <a:solidFill>
                <a:schemeClr val="tx1"/>
              </a:solidFill>
            </a:endParaRPr>
          </a:p>
        </p:txBody>
      </p:sp>
      <p:pic>
        <p:nvPicPr>
          <p:cNvPr id="10" name="Google Shape;95;p1">
            <a:extLst>
              <a:ext uri="{FF2B5EF4-FFF2-40B4-BE49-F238E27FC236}">
                <a16:creationId xmlns:a16="http://schemas.microsoft.com/office/drawing/2014/main" id="{E5F4219B-3D6A-4C1C-BBE7-4644599370FC}"/>
              </a:ext>
            </a:extLst>
          </p:cNvPr>
          <p:cNvPicPr preferRelativeResize="0"/>
          <p:nvPr/>
        </p:nvPicPr>
        <p:blipFill rotWithShape="1">
          <a:blip r:embed="rId7">
            <a:alphaModFix/>
          </a:blip>
          <a:srcRect/>
          <a:stretch/>
        </p:blipFill>
        <p:spPr>
          <a:xfrm>
            <a:off x="10878222" y="6259398"/>
            <a:ext cx="1158467" cy="477203"/>
          </a:xfrm>
          <a:prstGeom prst="rect">
            <a:avLst/>
          </a:prstGeom>
          <a:noFill/>
          <a:ln>
            <a:noFill/>
          </a:ln>
        </p:spPr>
      </p:pic>
      <p:sp>
        <p:nvSpPr>
          <p:cNvPr id="11" name="TextBox 10">
            <a:extLst>
              <a:ext uri="{FF2B5EF4-FFF2-40B4-BE49-F238E27FC236}">
                <a16:creationId xmlns:a16="http://schemas.microsoft.com/office/drawing/2014/main" id="{9AF19D15-7A90-4500-BFBA-E473DED337E2}"/>
              </a:ext>
            </a:extLst>
          </p:cNvPr>
          <p:cNvSpPr txBox="1"/>
          <p:nvPr/>
        </p:nvSpPr>
        <p:spPr>
          <a:xfrm>
            <a:off x="2084885" y="6224065"/>
            <a:ext cx="1299835" cy="523220"/>
          </a:xfrm>
          <a:prstGeom prst="rect">
            <a:avLst/>
          </a:prstGeom>
          <a:noFill/>
        </p:spPr>
        <p:txBody>
          <a:bodyPr wrap="square" rtlCol="0">
            <a:spAutoFit/>
          </a:bodyPr>
          <a:lstStyle/>
          <a:p>
            <a:pPr lvl="0" algn="ctr"/>
            <a:r>
              <a:rPr lang="en-GB" b="1" dirty="0">
                <a:solidFill>
                  <a:schemeClr val="tx1"/>
                </a:solidFill>
              </a:rPr>
              <a:t>AVAILABLE DAILY </a:t>
            </a:r>
            <a:endParaRPr lang="en-GB" dirty="0">
              <a:solidFill>
                <a:schemeClr val="tx1"/>
              </a:solidFill>
            </a:endParaRPr>
          </a:p>
        </p:txBody>
      </p:sp>
      <p:pic>
        <p:nvPicPr>
          <p:cNvPr id="16" name="Picture 15">
            <a:extLst>
              <a:ext uri="{FF2B5EF4-FFF2-40B4-BE49-F238E27FC236}">
                <a16:creationId xmlns:a16="http://schemas.microsoft.com/office/drawing/2014/main" id="{7CECB3ED-F2C4-40F0-BC85-E332CAE2935F}"/>
              </a:ext>
            </a:extLst>
          </p:cNvPr>
          <p:cNvPicPr>
            <a:picLocks noChangeAspect="1"/>
          </p:cNvPicPr>
          <p:nvPr/>
        </p:nvPicPr>
        <p:blipFill>
          <a:blip r:embed="rId8"/>
          <a:stretch>
            <a:fillRect/>
          </a:stretch>
        </p:blipFill>
        <p:spPr>
          <a:xfrm>
            <a:off x="10972398" y="2337536"/>
            <a:ext cx="684256" cy="1555769"/>
          </a:xfrm>
          <a:prstGeom prst="rect">
            <a:avLst/>
          </a:prstGeom>
        </p:spPr>
      </p:pic>
      <p:sp>
        <p:nvSpPr>
          <p:cNvPr id="17" name="TextBox 16">
            <a:extLst>
              <a:ext uri="{FF2B5EF4-FFF2-40B4-BE49-F238E27FC236}">
                <a16:creationId xmlns:a16="http://schemas.microsoft.com/office/drawing/2014/main" id="{16A0EAD9-78E1-4FD2-A1D0-280D612235F9}"/>
              </a:ext>
            </a:extLst>
          </p:cNvPr>
          <p:cNvSpPr txBox="1"/>
          <p:nvPr/>
        </p:nvSpPr>
        <p:spPr>
          <a:xfrm>
            <a:off x="10763500" y="4270106"/>
            <a:ext cx="1257953" cy="1815882"/>
          </a:xfrm>
          <a:prstGeom prst="rect">
            <a:avLst/>
          </a:prstGeom>
          <a:noFill/>
        </p:spPr>
        <p:txBody>
          <a:bodyPr wrap="square" rtlCol="0">
            <a:spAutoFit/>
          </a:bodyPr>
          <a:lstStyle/>
          <a:p>
            <a:r>
              <a:rPr lang="en-GB" sz="800" dirty="0"/>
              <a:t>"We are dedicated to minimizing our carbon footprint by actively reducing food waste throughout our operations, from sourcing to serving. Through staff training, supplier collaboration, and customer engagement, we are committed to making a positive environmental impact." </a:t>
            </a:r>
          </a:p>
        </p:txBody>
      </p:sp>
      <p:pic>
        <p:nvPicPr>
          <p:cNvPr id="21" name="Picture 20">
            <a:extLst>
              <a:ext uri="{FF2B5EF4-FFF2-40B4-BE49-F238E27FC236}">
                <a16:creationId xmlns:a16="http://schemas.microsoft.com/office/drawing/2014/main" id="{E60677C0-DAB3-4692-9C0F-0A28EB355DC5}"/>
              </a:ext>
            </a:extLst>
          </p:cNvPr>
          <p:cNvPicPr>
            <a:picLocks noChangeAspect="1"/>
          </p:cNvPicPr>
          <p:nvPr/>
        </p:nvPicPr>
        <p:blipFill>
          <a:blip r:embed="rId9"/>
          <a:stretch>
            <a:fillRect/>
          </a:stretch>
        </p:blipFill>
        <p:spPr>
          <a:xfrm>
            <a:off x="9199379" y="2653774"/>
            <a:ext cx="465813" cy="258526"/>
          </a:xfrm>
          <a:prstGeom prst="rect">
            <a:avLst/>
          </a:prstGeom>
        </p:spPr>
      </p:pic>
      <p:pic>
        <p:nvPicPr>
          <p:cNvPr id="29" name="Picture 28">
            <a:extLst>
              <a:ext uri="{FF2B5EF4-FFF2-40B4-BE49-F238E27FC236}">
                <a16:creationId xmlns:a16="http://schemas.microsoft.com/office/drawing/2014/main" id="{2D05F388-0F9E-4E09-8A0D-F8FBC04E4E1E}"/>
              </a:ext>
            </a:extLst>
          </p:cNvPr>
          <p:cNvPicPr>
            <a:picLocks noChangeAspect="1"/>
          </p:cNvPicPr>
          <p:nvPr/>
        </p:nvPicPr>
        <p:blipFill>
          <a:blip r:embed="rId10"/>
          <a:stretch>
            <a:fillRect/>
          </a:stretch>
        </p:blipFill>
        <p:spPr>
          <a:xfrm>
            <a:off x="6522299" y="1743635"/>
            <a:ext cx="289687" cy="289687"/>
          </a:xfrm>
          <a:prstGeom prst="rect">
            <a:avLst/>
          </a:prstGeom>
        </p:spPr>
      </p:pic>
      <p:pic>
        <p:nvPicPr>
          <p:cNvPr id="30" name="Picture 29">
            <a:extLst>
              <a:ext uri="{FF2B5EF4-FFF2-40B4-BE49-F238E27FC236}">
                <a16:creationId xmlns:a16="http://schemas.microsoft.com/office/drawing/2014/main" id="{1CF45F45-366A-4D5B-8941-21309B354A56}"/>
              </a:ext>
            </a:extLst>
          </p:cNvPr>
          <p:cNvPicPr>
            <a:picLocks noChangeAspect="1"/>
          </p:cNvPicPr>
          <p:nvPr/>
        </p:nvPicPr>
        <p:blipFill>
          <a:blip r:embed="rId10"/>
          <a:stretch>
            <a:fillRect/>
          </a:stretch>
        </p:blipFill>
        <p:spPr>
          <a:xfrm>
            <a:off x="6524352" y="2670123"/>
            <a:ext cx="289687" cy="289687"/>
          </a:xfrm>
          <a:prstGeom prst="rect">
            <a:avLst/>
          </a:prstGeom>
        </p:spPr>
      </p:pic>
      <p:pic>
        <p:nvPicPr>
          <p:cNvPr id="31" name="Picture 30">
            <a:extLst>
              <a:ext uri="{FF2B5EF4-FFF2-40B4-BE49-F238E27FC236}">
                <a16:creationId xmlns:a16="http://schemas.microsoft.com/office/drawing/2014/main" id="{F17A0CE1-1582-4CD4-BB93-A383E0275A80}"/>
              </a:ext>
            </a:extLst>
          </p:cNvPr>
          <p:cNvPicPr>
            <a:picLocks noChangeAspect="1"/>
          </p:cNvPicPr>
          <p:nvPr/>
        </p:nvPicPr>
        <p:blipFill>
          <a:blip r:embed="rId10"/>
          <a:stretch>
            <a:fillRect/>
          </a:stretch>
        </p:blipFill>
        <p:spPr>
          <a:xfrm>
            <a:off x="6524352" y="3798930"/>
            <a:ext cx="289687" cy="289687"/>
          </a:xfrm>
          <a:prstGeom prst="rect">
            <a:avLst/>
          </a:prstGeom>
        </p:spPr>
      </p:pic>
      <p:pic>
        <p:nvPicPr>
          <p:cNvPr id="32" name="Picture 31">
            <a:extLst>
              <a:ext uri="{FF2B5EF4-FFF2-40B4-BE49-F238E27FC236}">
                <a16:creationId xmlns:a16="http://schemas.microsoft.com/office/drawing/2014/main" id="{1F9A7F70-BD70-4D29-BAE6-B3039884CA7F}"/>
              </a:ext>
            </a:extLst>
          </p:cNvPr>
          <p:cNvPicPr>
            <a:picLocks noChangeAspect="1"/>
          </p:cNvPicPr>
          <p:nvPr/>
        </p:nvPicPr>
        <p:blipFill>
          <a:blip r:embed="rId10"/>
          <a:stretch>
            <a:fillRect/>
          </a:stretch>
        </p:blipFill>
        <p:spPr>
          <a:xfrm>
            <a:off x="6516361" y="4709239"/>
            <a:ext cx="289687" cy="289687"/>
          </a:xfrm>
          <a:prstGeom prst="rect">
            <a:avLst/>
          </a:prstGeom>
        </p:spPr>
      </p:pic>
      <p:pic>
        <p:nvPicPr>
          <p:cNvPr id="33" name="Picture 32">
            <a:extLst>
              <a:ext uri="{FF2B5EF4-FFF2-40B4-BE49-F238E27FC236}">
                <a16:creationId xmlns:a16="http://schemas.microsoft.com/office/drawing/2014/main" id="{F4FEF752-0F6A-4625-8C38-7398F883B58C}"/>
              </a:ext>
            </a:extLst>
          </p:cNvPr>
          <p:cNvPicPr>
            <a:picLocks noChangeAspect="1"/>
          </p:cNvPicPr>
          <p:nvPr/>
        </p:nvPicPr>
        <p:blipFill>
          <a:blip r:embed="rId10"/>
          <a:stretch>
            <a:fillRect/>
          </a:stretch>
        </p:blipFill>
        <p:spPr>
          <a:xfrm>
            <a:off x="6518011" y="5647242"/>
            <a:ext cx="289687" cy="289687"/>
          </a:xfrm>
          <a:prstGeom prst="rect">
            <a:avLst/>
          </a:prstGeom>
        </p:spPr>
      </p:pic>
      <p:pic>
        <p:nvPicPr>
          <p:cNvPr id="35" name="Picture 34">
            <a:extLst>
              <a:ext uri="{FF2B5EF4-FFF2-40B4-BE49-F238E27FC236}">
                <a16:creationId xmlns:a16="http://schemas.microsoft.com/office/drawing/2014/main" id="{34C1A033-BDF5-42D0-A5D3-4A10BB63FF2C}"/>
              </a:ext>
            </a:extLst>
          </p:cNvPr>
          <p:cNvPicPr>
            <a:picLocks noChangeAspect="1"/>
          </p:cNvPicPr>
          <p:nvPr/>
        </p:nvPicPr>
        <p:blipFill>
          <a:blip r:embed="rId11"/>
          <a:stretch>
            <a:fillRect/>
          </a:stretch>
        </p:blipFill>
        <p:spPr>
          <a:xfrm>
            <a:off x="108843" y="15863"/>
            <a:ext cx="1789584" cy="1182708"/>
          </a:xfrm>
          <a:prstGeom prst="rect">
            <a:avLst/>
          </a:prstGeom>
        </p:spPr>
      </p:pic>
      <p:pic>
        <p:nvPicPr>
          <p:cNvPr id="39" name="Picture 38">
            <a:extLst>
              <a:ext uri="{FF2B5EF4-FFF2-40B4-BE49-F238E27FC236}">
                <a16:creationId xmlns:a16="http://schemas.microsoft.com/office/drawing/2014/main" id="{E10E2B34-F837-4D1F-8A26-8077F2DFE520}"/>
              </a:ext>
            </a:extLst>
          </p:cNvPr>
          <p:cNvPicPr>
            <a:picLocks noChangeAspect="1"/>
          </p:cNvPicPr>
          <p:nvPr/>
        </p:nvPicPr>
        <p:blipFill>
          <a:blip r:embed="rId12">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9473986" y="5740030"/>
            <a:ext cx="1404236" cy="1034404"/>
          </a:xfrm>
          <a:prstGeom prst="rect">
            <a:avLst/>
          </a:prstGeom>
          <a:effectLst>
            <a:outerShdw blurRad="50800" dist="50800" dir="5400000" sx="1000" sy="1000" algn="ctr" rotWithShape="0">
              <a:srgbClr val="000000"/>
            </a:outerShdw>
            <a:softEdge rad="12700"/>
          </a:effectLst>
        </p:spPr>
      </p:pic>
      <p:pic>
        <p:nvPicPr>
          <p:cNvPr id="40" name="Picture 39">
            <a:extLst>
              <a:ext uri="{FF2B5EF4-FFF2-40B4-BE49-F238E27FC236}">
                <a16:creationId xmlns:a16="http://schemas.microsoft.com/office/drawing/2014/main" id="{309A88BC-2578-4108-B9CA-0CC6ABCEE0C0}"/>
              </a:ext>
            </a:extLst>
          </p:cNvPr>
          <p:cNvPicPr>
            <a:picLocks noChangeAspect="1"/>
          </p:cNvPicPr>
          <p:nvPr/>
        </p:nvPicPr>
        <p:blipFill>
          <a:blip r:embed="rId14"/>
          <a:stretch>
            <a:fillRect/>
          </a:stretch>
        </p:blipFill>
        <p:spPr>
          <a:xfrm>
            <a:off x="4168184" y="3731498"/>
            <a:ext cx="465813" cy="260250"/>
          </a:xfrm>
          <a:prstGeom prst="rect">
            <a:avLst/>
          </a:prstGeom>
        </p:spPr>
      </p:pic>
      <p:graphicFrame>
        <p:nvGraphicFramePr>
          <p:cNvPr id="13" name="Object 12">
            <a:extLst>
              <a:ext uri="{FF2B5EF4-FFF2-40B4-BE49-F238E27FC236}">
                <a16:creationId xmlns:a16="http://schemas.microsoft.com/office/drawing/2014/main" id="{0146F953-CF3B-4755-AB31-694ED04B163B}"/>
              </a:ext>
            </a:extLst>
          </p:cNvPr>
          <p:cNvGraphicFramePr>
            <a:graphicFrameLocks noChangeAspect="1"/>
          </p:cNvGraphicFramePr>
          <p:nvPr>
            <p:extLst>
              <p:ext uri="{D42A27DB-BD31-4B8C-83A1-F6EECF244321}">
                <p14:modId xmlns:p14="http://schemas.microsoft.com/office/powerpoint/2010/main" val="1275971745"/>
              </p:ext>
            </p:extLst>
          </p:nvPr>
        </p:nvGraphicFramePr>
        <p:xfrm>
          <a:off x="10747602" y="1384023"/>
          <a:ext cx="1133848" cy="704958"/>
        </p:xfrm>
        <a:graphic>
          <a:graphicData uri="http://schemas.openxmlformats.org/presentationml/2006/ole">
            <mc:AlternateContent xmlns:mc="http://schemas.openxmlformats.org/markup-compatibility/2006">
              <mc:Choice xmlns:v="urn:schemas-microsoft-com:vml" Requires="v">
                <p:oleObj spid="_x0000_s1039" name="Acrobat Document" r:id="rId15" imgW="2190598" imgH="1361936" progId="Acrobat.Document.DC">
                  <p:embed/>
                </p:oleObj>
              </mc:Choice>
              <mc:Fallback>
                <p:oleObj name="Acrobat Document" r:id="rId15" imgW="2190598" imgH="1361936" progId="Acrobat.Document.DC">
                  <p:embed/>
                  <p:pic>
                    <p:nvPicPr>
                      <p:cNvPr id="13" name="Object 12">
                        <a:extLst>
                          <a:ext uri="{FF2B5EF4-FFF2-40B4-BE49-F238E27FC236}">
                            <a16:creationId xmlns:a16="http://schemas.microsoft.com/office/drawing/2014/main" id="{0146F953-CF3B-4755-AB31-694ED04B163B}"/>
                          </a:ext>
                        </a:extLst>
                      </p:cNvPr>
                      <p:cNvPicPr/>
                      <p:nvPr/>
                    </p:nvPicPr>
                    <p:blipFill>
                      <a:blip r:embed="rId16"/>
                      <a:stretch>
                        <a:fillRect/>
                      </a:stretch>
                    </p:blipFill>
                    <p:spPr>
                      <a:xfrm>
                        <a:off x="10747602" y="1384023"/>
                        <a:ext cx="1133848" cy="704958"/>
                      </a:xfrm>
                      <a:prstGeom prst="rect">
                        <a:avLst/>
                      </a:prstGeom>
                    </p:spPr>
                  </p:pic>
                </p:oleObj>
              </mc:Fallback>
            </mc:AlternateContent>
          </a:graphicData>
        </a:graphic>
      </p:graphicFrame>
      <p:pic>
        <p:nvPicPr>
          <p:cNvPr id="12" name="Picture 11">
            <a:extLst>
              <a:ext uri="{FF2B5EF4-FFF2-40B4-BE49-F238E27FC236}">
                <a16:creationId xmlns:a16="http://schemas.microsoft.com/office/drawing/2014/main" id="{C95405B4-929D-4B06-A6D2-091F51499B15}"/>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4157696" y="2701284"/>
            <a:ext cx="465813" cy="258526"/>
          </a:xfrm>
          <a:prstGeom prst="rect">
            <a:avLst/>
          </a:prstGeom>
        </p:spPr>
      </p:pic>
      <p:pic>
        <p:nvPicPr>
          <p:cNvPr id="47" name="Picture 46">
            <a:extLst>
              <a:ext uri="{FF2B5EF4-FFF2-40B4-BE49-F238E27FC236}">
                <a16:creationId xmlns:a16="http://schemas.microsoft.com/office/drawing/2014/main" id="{984180C7-D770-4E14-98EE-01FF39A79B16}"/>
              </a:ext>
            </a:extLst>
          </p:cNvPr>
          <p:cNvPicPr>
            <a:picLocks noChangeAspect="1"/>
          </p:cNvPicPr>
          <p:nvPr/>
        </p:nvPicPr>
        <p:blipFill>
          <a:blip r:embed="rId14"/>
          <a:stretch>
            <a:fillRect/>
          </a:stretch>
        </p:blipFill>
        <p:spPr>
          <a:xfrm>
            <a:off x="5934454" y="2633941"/>
            <a:ext cx="465813" cy="260250"/>
          </a:xfrm>
          <a:prstGeom prst="rect">
            <a:avLst/>
          </a:prstGeom>
        </p:spPr>
      </p:pic>
      <p:pic>
        <p:nvPicPr>
          <p:cNvPr id="49" name="Picture 48">
            <a:extLst>
              <a:ext uri="{FF2B5EF4-FFF2-40B4-BE49-F238E27FC236}">
                <a16:creationId xmlns:a16="http://schemas.microsoft.com/office/drawing/2014/main" id="{7E680143-5487-4EFB-8D52-B6299424FB37}"/>
              </a:ext>
            </a:extLst>
          </p:cNvPr>
          <p:cNvPicPr>
            <a:picLocks noChangeAspect="1"/>
          </p:cNvPicPr>
          <p:nvPr/>
        </p:nvPicPr>
        <p:blipFill>
          <a:blip r:embed="rId9"/>
          <a:stretch>
            <a:fillRect/>
          </a:stretch>
        </p:blipFill>
        <p:spPr>
          <a:xfrm>
            <a:off x="4172525" y="5545434"/>
            <a:ext cx="465813" cy="254136"/>
          </a:xfrm>
          <a:prstGeom prst="rect">
            <a:avLst/>
          </a:prstGeom>
        </p:spPr>
      </p:pic>
      <p:pic>
        <p:nvPicPr>
          <p:cNvPr id="50" name="Picture 49">
            <a:extLst>
              <a:ext uri="{FF2B5EF4-FFF2-40B4-BE49-F238E27FC236}">
                <a16:creationId xmlns:a16="http://schemas.microsoft.com/office/drawing/2014/main" id="{AD20B368-959D-41D2-A610-52E1903C40EB}"/>
              </a:ext>
            </a:extLst>
          </p:cNvPr>
          <p:cNvPicPr>
            <a:picLocks noChangeAspect="1"/>
          </p:cNvPicPr>
          <p:nvPr/>
        </p:nvPicPr>
        <p:blipFill>
          <a:blip r:embed="rId9"/>
          <a:stretch>
            <a:fillRect/>
          </a:stretch>
        </p:blipFill>
        <p:spPr>
          <a:xfrm>
            <a:off x="5938207" y="5514434"/>
            <a:ext cx="465813" cy="254136"/>
          </a:xfrm>
          <a:prstGeom prst="rect">
            <a:avLst/>
          </a:prstGeom>
        </p:spPr>
      </p:pic>
      <p:pic>
        <p:nvPicPr>
          <p:cNvPr id="38" name="Picture 37">
            <a:extLst>
              <a:ext uri="{FF2B5EF4-FFF2-40B4-BE49-F238E27FC236}">
                <a16:creationId xmlns:a16="http://schemas.microsoft.com/office/drawing/2014/main" id="{89258924-3C83-421B-B84C-697F02A00EF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0778736" y="276240"/>
            <a:ext cx="1047777" cy="1047777"/>
          </a:xfrm>
          <a:prstGeom prst="rect">
            <a:avLst/>
          </a:prstGeom>
        </p:spPr>
      </p:pic>
      <p:pic>
        <p:nvPicPr>
          <p:cNvPr id="26" name="Picture 25">
            <a:extLst>
              <a:ext uri="{FF2B5EF4-FFF2-40B4-BE49-F238E27FC236}">
                <a16:creationId xmlns:a16="http://schemas.microsoft.com/office/drawing/2014/main" id="{5DE2C126-BC1D-4391-B203-1E53F63C084E}"/>
              </a:ext>
            </a:extLst>
          </p:cNvPr>
          <p:cNvPicPr>
            <a:picLocks noChangeAspect="1"/>
          </p:cNvPicPr>
          <p:nvPr/>
        </p:nvPicPr>
        <p:blipFill>
          <a:blip r:embed="rId14"/>
          <a:stretch>
            <a:fillRect/>
          </a:stretch>
        </p:blipFill>
        <p:spPr>
          <a:xfrm>
            <a:off x="4168184" y="4633311"/>
            <a:ext cx="465813" cy="260250"/>
          </a:xfrm>
          <a:prstGeom prst="rect">
            <a:avLst/>
          </a:prstGeom>
        </p:spPr>
      </p:pic>
      <p:pic>
        <p:nvPicPr>
          <p:cNvPr id="3" name="Picture 2">
            <a:extLst>
              <a:ext uri="{FF2B5EF4-FFF2-40B4-BE49-F238E27FC236}">
                <a16:creationId xmlns:a16="http://schemas.microsoft.com/office/drawing/2014/main" id="{CD216B96-4DBA-4E18-BECA-2A8BA13F4EB8}"/>
              </a:ext>
            </a:extLst>
          </p:cNvPr>
          <p:cNvPicPr>
            <a:picLocks noChangeAspect="1"/>
          </p:cNvPicPr>
          <p:nvPr/>
        </p:nvPicPr>
        <p:blipFill>
          <a:blip r:embed="rId14"/>
          <a:stretch>
            <a:fillRect/>
          </a:stretch>
        </p:blipFill>
        <p:spPr>
          <a:xfrm>
            <a:off x="5953127" y="4633311"/>
            <a:ext cx="465813" cy="260250"/>
          </a:xfrm>
          <a:prstGeom prst="rect">
            <a:avLst/>
          </a:prstGeom>
        </p:spPr>
      </p:pic>
      <p:pic>
        <p:nvPicPr>
          <p:cNvPr id="14" name="Picture 13">
            <a:extLst>
              <a:ext uri="{FF2B5EF4-FFF2-40B4-BE49-F238E27FC236}">
                <a16:creationId xmlns:a16="http://schemas.microsoft.com/office/drawing/2014/main" id="{DE36F89F-5264-D543-1237-5E8367A514F5}"/>
              </a:ext>
            </a:extLst>
          </p:cNvPr>
          <p:cNvPicPr>
            <a:picLocks noChangeAspect="1"/>
          </p:cNvPicPr>
          <p:nvPr/>
        </p:nvPicPr>
        <p:blipFill>
          <a:blip r:embed="rId9"/>
          <a:stretch>
            <a:fillRect/>
          </a:stretch>
        </p:blipFill>
        <p:spPr>
          <a:xfrm>
            <a:off x="9200476" y="3663231"/>
            <a:ext cx="465813" cy="258526"/>
          </a:xfrm>
          <a:prstGeom prst="rect">
            <a:avLst/>
          </a:prstGeom>
        </p:spPr>
      </p:pic>
      <p:pic>
        <p:nvPicPr>
          <p:cNvPr id="2" name="Picture 1">
            <a:extLst>
              <a:ext uri="{FF2B5EF4-FFF2-40B4-BE49-F238E27FC236}">
                <a16:creationId xmlns:a16="http://schemas.microsoft.com/office/drawing/2014/main" id="{0A2222DD-858E-C955-B181-FD54C508A665}"/>
              </a:ext>
            </a:extLst>
          </p:cNvPr>
          <p:cNvPicPr>
            <a:picLocks noChangeAspect="1"/>
          </p:cNvPicPr>
          <p:nvPr/>
        </p:nvPicPr>
        <p:blipFill>
          <a:blip r:embed="rId9"/>
          <a:stretch>
            <a:fillRect/>
          </a:stretch>
        </p:blipFill>
        <p:spPr>
          <a:xfrm>
            <a:off x="4228791" y="1836191"/>
            <a:ext cx="465813" cy="258526"/>
          </a:xfrm>
          <a:prstGeom prst="rect">
            <a:avLst/>
          </a:prstGeom>
        </p:spPr>
      </p:pic>
      <p:pic>
        <p:nvPicPr>
          <p:cNvPr id="15" name="Picture 14">
            <a:extLst>
              <a:ext uri="{FF2B5EF4-FFF2-40B4-BE49-F238E27FC236}">
                <a16:creationId xmlns:a16="http://schemas.microsoft.com/office/drawing/2014/main" id="{0CF79848-ACF8-4186-F9C6-E3E15756F730}"/>
              </a:ext>
            </a:extLst>
          </p:cNvPr>
          <p:cNvPicPr>
            <a:picLocks noChangeAspect="1"/>
          </p:cNvPicPr>
          <p:nvPr/>
        </p:nvPicPr>
        <p:blipFill>
          <a:blip r:embed="rId9"/>
          <a:stretch>
            <a:fillRect/>
          </a:stretch>
        </p:blipFill>
        <p:spPr>
          <a:xfrm>
            <a:off x="5944607" y="1790753"/>
            <a:ext cx="465813" cy="258526"/>
          </a:xfrm>
          <a:prstGeom prst="rect">
            <a:avLst/>
          </a:prstGeom>
        </p:spPr>
      </p:pic>
      <p:pic>
        <p:nvPicPr>
          <p:cNvPr id="18" name="Picture 17">
            <a:extLst>
              <a:ext uri="{FF2B5EF4-FFF2-40B4-BE49-F238E27FC236}">
                <a16:creationId xmlns:a16="http://schemas.microsoft.com/office/drawing/2014/main" id="{5DADB0A9-DC75-515F-8B80-FD3ECFE8F9ED}"/>
              </a:ext>
            </a:extLst>
          </p:cNvPr>
          <p:cNvPicPr>
            <a:picLocks noChangeAspect="1"/>
          </p:cNvPicPr>
          <p:nvPr/>
        </p:nvPicPr>
        <p:blipFill>
          <a:blip r:embed="rId9"/>
          <a:stretch>
            <a:fillRect/>
          </a:stretch>
        </p:blipFill>
        <p:spPr>
          <a:xfrm>
            <a:off x="9200476" y="1765921"/>
            <a:ext cx="465813" cy="258526"/>
          </a:xfrm>
          <a:prstGeom prst="rect">
            <a:avLst/>
          </a:prstGeom>
        </p:spPr>
      </p:pic>
      <p:pic>
        <p:nvPicPr>
          <p:cNvPr id="19" name="Picture 18">
            <a:extLst>
              <a:ext uri="{FF2B5EF4-FFF2-40B4-BE49-F238E27FC236}">
                <a16:creationId xmlns:a16="http://schemas.microsoft.com/office/drawing/2014/main" id="{4B3646BE-1430-C0B7-95A4-6C2430352675}"/>
              </a:ext>
            </a:extLst>
          </p:cNvPr>
          <p:cNvPicPr>
            <a:picLocks noChangeAspect="1"/>
          </p:cNvPicPr>
          <p:nvPr/>
        </p:nvPicPr>
        <p:blipFill>
          <a:blip r:embed="rId9"/>
          <a:stretch>
            <a:fillRect/>
          </a:stretch>
        </p:blipFill>
        <p:spPr>
          <a:xfrm>
            <a:off x="5933457" y="3663231"/>
            <a:ext cx="465813" cy="258526"/>
          </a:xfrm>
          <a:prstGeom prst="rect">
            <a:avLst/>
          </a:prstGeom>
        </p:spPr>
      </p:pic>
      <p:pic>
        <p:nvPicPr>
          <p:cNvPr id="20" name="Picture 19">
            <a:extLst>
              <a:ext uri="{FF2B5EF4-FFF2-40B4-BE49-F238E27FC236}">
                <a16:creationId xmlns:a16="http://schemas.microsoft.com/office/drawing/2014/main" id="{63AAD4EA-9C25-7844-C5D4-E3900C455253}"/>
              </a:ext>
            </a:extLst>
          </p:cNvPr>
          <p:cNvPicPr>
            <a:picLocks noChangeAspect="1"/>
          </p:cNvPicPr>
          <p:nvPr/>
        </p:nvPicPr>
        <p:blipFill>
          <a:blip r:embed="rId9"/>
          <a:stretch>
            <a:fillRect/>
          </a:stretch>
        </p:blipFill>
        <p:spPr>
          <a:xfrm>
            <a:off x="9180538" y="4593651"/>
            <a:ext cx="465813" cy="258526"/>
          </a:xfrm>
          <a:prstGeom prst="rect">
            <a:avLst/>
          </a:prstGeom>
        </p:spPr>
      </p:pic>
    </p:spTree>
    <p:extLst>
      <p:ext uri="{BB962C8B-B14F-4D97-AF65-F5344CB8AC3E}">
        <p14:creationId xmlns:p14="http://schemas.microsoft.com/office/powerpoint/2010/main" val="26860732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BBC3FD"/>
        </a:solidFill>
        <a:effectLst/>
      </p:bgPr>
    </p:bg>
    <p:spTree>
      <p:nvGrpSpPr>
        <p:cNvPr id="1" name=""/>
        <p:cNvGrpSpPr/>
        <p:nvPr/>
      </p:nvGrpSpPr>
      <p:grpSpPr>
        <a:xfrm>
          <a:off x="0" y="0"/>
          <a:ext cx="0" cy="0"/>
          <a:chOff x="0" y="0"/>
          <a:chExt cx="0" cy="0"/>
        </a:xfrm>
      </p:grpSpPr>
      <p:pic>
        <p:nvPicPr>
          <p:cNvPr id="44" name="Picture 43">
            <a:extLst>
              <a:ext uri="{FF2B5EF4-FFF2-40B4-BE49-F238E27FC236}">
                <a16:creationId xmlns:a16="http://schemas.microsoft.com/office/drawing/2014/main" id="{E6D7E3D2-AD34-412D-9085-5CCDA2D6874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662470" y="-53261"/>
            <a:ext cx="7620000" cy="1333500"/>
          </a:xfrm>
          <a:prstGeom prst="rect">
            <a:avLst/>
          </a:prstGeom>
        </p:spPr>
      </p:pic>
      <p:pic>
        <p:nvPicPr>
          <p:cNvPr id="42" name="Picture 41">
            <a:extLst>
              <a:ext uri="{FF2B5EF4-FFF2-40B4-BE49-F238E27FC236}">
                <a16:creationId xmlns:a16="http://schemas.microsoft.com/office/drawing/2014/main" id="{294D775B-FD81-4F44-ABA5-256280216D2A}"/>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42826" y="3772704"/>
            <a:ext cx="1619644" cy="2970121"/>
          </a:xfrm>
          <a:prstGeom prst="rect">
            <a:avLst/>
          </a:prstGeom>
        </p:spPr>
      </p:pic>
      <p:graphicFrame>
        <p:nvGraphicFramePr>
          <p:cNvPr id="4" name="Table 3">
            <a:extLst>
              <a:ext uri="{FF2B5EF4-FFF2-40B4-BE49-F238E27FC236}">
                <a16:creationId xmlns:a16="http://schemas.microsoft.com/office/drawing/2014/main" id="{15395D0F-58C3-486C-865F-77DE6AC09CF6}"/>
              </a:ext>
            </a:extLst>
          </p:cNvPr>
          <p:cNvGraphicFramePr>
            <a:graphicFrameLocks noGrp="1"/>
          </p:cNvGraphicFramePr>
          <p:nvPr>
            <p:extLst>
              <p:ext uri="{D42A27DB-BD31-4B8C-83A1-F6EECF244321}">
                <p14:modId xmlns:p14="http://schemas.microsoft.com/office/powerpoint/2010/main" val="3774150677"/>
              </p:ext>
            </p:extLst>
          </p:nvPr>
        </p:nvGraphicFramePr>
        <p:xfrm>
          <a:off x="1991929" y="976236"/>
          <a:ext cx="8038674" cy="5095689"/>
        </p:xfrm>
        <a:graphic>
          <a:graphicData uri="http://schemas.openxmlformats.org/drawingml/2006/table">
            <a:tbl>
              <a:tblPr firstRow="1" bandRow="1">
                <a:tableStyleId>{D27102A9-8310-4765-A935-A1911B00CA55}</a:tableStyleId>
              </a:tblPr>
              <a:tblGrid>
                <a:gridCol w="1666454">
                  <a:extLst>
                    <a:ext uri="{9D8B030D-6E8A-4147-A177-3AD203B41FA5}">
                      <a16:colId xmlns:a16="http://schemas.microsoft.com/office/drawing/2014/main" val="1220507021"/>
                    </a:ext>
                  </a:extLst>
                </a:gridCol>
                <a:gridCol w="1666454">
                  <a:extLst>
                    <a:ext uri="{9D8B030D-6E8A-4147-A177-3AD203B41FA5}">
                      <a16:colId xmlns:a16="http://schemas.microsoft.com/office/drawing/2014/main" val="4235382069"/>
                    </a:ext>
                  </a:extLst>
                </a:gridCol>
                <a:gridCol w="1666454">
                  <a:extLst>
                    <a:ext uri="{9D8B030D-6E8A-4147-A177-3AD203B41FA5}">
                      <a16:colId xmlns:a16="http://schemas.microsoft.com/office/drawing/2014/main" val="2927261524"/>
                    </a:ext>
                  </a:extLst>
                </a:gridCol>
                <a:gridCol w="1666454">
                  <a:extLst>
                    <a:ext uri="{9D8B030D-6E8A-4147-A177-3AD203B41FA5}">
                      <a16:colId xmlns:a16="http://schemas.microsoft.com/office/drawing/2014/main" val="2603289641"/>
                    </a:ext>
                  </a:extLst>
                </a:gridCol>
                <a:gridCol w="1372858">
                  <a:extLst>
                    <a:ext uri="{9D8B030D-6E8A-4147-A177-3AD203B41FA5}">
                      <a16:colId xmlns:a16="http://schemas.microsoft.com/office/drawing/2014/main" val="4031151225"/>
                    </a:ext>
                  </a:extLst>
                </a:gridCol>
              </a:tblGrid>
              <a:tr h="958996">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MONDAY</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12/1, 26/1, 9/2, 2/3, 16/3, 30/3</a:t>
                      </a: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Ham &amp; Cheese Pizza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Arial"/>
                          <a:cs typeface="Calibri"/>
                          <a:sym typeface="Calibri"/>
                        </a:rPr>
                        <a:t>2, 7</a:t>
                      </a:r>
                      <a:endParaRPr lang="en-GB" sz="1000" b="0" i="0" u="none" strike="noStrike" cap="none" dirty="0">
                        <a:solidFill>
                          <a:schemeClr val="tx1">
                            <a:lumMod val="95000"/>
                            <a:lumOff val="5000"/>
                          </a:schemeClr>
                        </a:solidFill>
                        <a:latin typeface="+mn-lt"/>
                        <a:ea typeface="Arial"/>
                        <a:cs typeface="Arial"/>
                        <a:sym typeface="Aria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Cheese &amp; Tomato</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Pizza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i="0" u="none" strike="noStrike" cap="none" dirty="0">
                          <a:solidFill>
                            <a:schemeClr val="tx1">
                              <a:lumMod val="95000"/>
                              <a:lumOff val="5000"/>
                            </a:schemeClr>
                          </a:solidFill>
                          <a:latin typeface="+mn-lt"/>
                          <a:ea typeface="Calibri"/>
                          <a:cs typeface="Calibri"/>
                          <a:sym typeface="Calibri"/>
                        </a:rPr>
                        <a:t>2 , 7</a:t>
                      </a:r>
                    </a:p>
                    <a:p>
                      <a:pPr algn="ctr"/>
                      <a:endParaRPr lang="en-GB" sz="10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Potato Wedges &amp; Salad</a:t>
                      </a:r>
                      <a:endParaRPr lang="en-GB" sz="1600" b="0" i="0" u="none" strike="noStrike" cap="none" dirty="0">
                        <a:solidFill>
                          <a:schemeClr val="tx1">
                            <a:lumMod val="95000"/>
                            <a:lumOff val="5000"/>
                          </a:schemeClr>
                        </a:solidFill>
                        <a:latin typeface="+mn-lt"/>
                        <a:ea typeface="Arial"/>
                        <a:cs typeface="Arial"/>
                        <a:sym typeface="Arial"/>
                      </a:endParaRPr>
                    </a:p>
                    <a:p>
                      <a:pPr algn="ctr"/>
                      <a:r>
                        <a:rPr lang="en-GB" sz="1000" b="0" dirty="0">
                          <a:solidFill>
                            <a:schemeClr val="tx1">
                              <a:lumMod val="95000"/>
                              <a:lumOff val="5000"/>
                            </a:schemeClr>
                          </a:solidFill>
                          <a:latin typeface="+mn-lt"/>
                          <a:cs typeface="Calibri" panose="020F0502020204030204" pitchFamily="34" charset="0"/>
                        </a:rPr>
                        <a:t>A/F</a:t>
                      </a:r>
                    </a:p>
                  </a:txBody>
                  <a:tcPr/>
                </a:tc>
                <a:tc>
                  <a:txBody>
                    <a:bodyPr/>
                    <a:lstStyle/>
                    <a:p>
                      <a:pPr algn="ctr">
                        <a:buSzPts val="1200"/>
                      </a:pPr>
                      <a:r>
                        <a:rPr lang="en-GB" sz="1400" b="0" dirty="0">
                          <a:solidFill>
                            <a:schemeClr val="tx1"/>
                          </a:solidFill>
                          <a:latin typeface="+mn-lt"/>
                          <a:ea typeface="Calibri"/>
                          <a:cs typeface="Calibri"/>
                          <a:sym typeface="Calibri"/>
                        </a:rPr>
                        <a:t>Strawberry Mousse </a:t>
                      </a:r>
                    </a:p>
                    <a:p>
                      <a:pPr algn="ctr">
                        <a:buSzPts val="1200"/>
                      </a:pPr>
                      <a:r>
                        <a:rPr lang="en-GB" sz="1050" b="1" dirty="0">
                          <a:solidFill>
                            <a:schemeClr val="accent1">
                              <a:lumMod val="50000"/>
                            </a:schemeClr>
                          </a:solidFill>
                          <a:latin typeface="+mn-lt"/>
                          <a:ea typeface="Calibri"/>
                          <a:cs typeface="Calibri"/>
                          <a:sym typeface="Calibri"/>
                        </a:rPr>
                        <a:t>7</a:t>
                      </a:r>
                    </a:p>
                  </a:txBody>
                  <a:tcPr/>
                </a:tc>
                <a:extLst>
                  <a:ext uri="{0D108BD9-81ED-4DB2-BD59-A6C34878D82A}">
                    <a16:rowId xmlns:a16="http://schemas.microsoft.com/office/drawing/2014/main" val="1761550809"/>
                  </a:ext>
                </a:extLst>
              </a:tr>
              <a:tr h="1051312">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TUESDAY</a:t>
                      </a:r>
                      <a:endParaRPr lang="en-GB" sz="1400" b="0" dirty="0">
                        <a:solidFill>
                          <a:schemeClr val="tx1">
                            <a:lumMod val="95000"/>
                            <a:lumOff val="5000"/>
                          </a:schemeClr>
                        </a:solidFill>
                        <a:latin typeface="+mn-lt"/>
                        <a:cs typeface="Calibri" panose="020F0502020204030204" pitchFamily="34" charset="0"/>
                      </a:endParaRPr>
                    </a:p>
                    <a:p>
                      <a:pPr algn="ctr"/>
                      <a:r>
                        <a:rPr lang="en-GB" sz="1400" b="0" dirty="0">
                          <a:solidFill>
                            <a:schemeClr val="tx1">
                              <a:lumMod val="95000"/>
                              <a:lumOff val="5000"/>
                            </a:schemeClr>
                          </a:solidFill>
                          <a:latin typeface="+mn-lt"/>
                          <a:cs typeface="Calibri" panose="020F0502020204030204" pitchFamily="34" charset="0"/>
                        </a:rPr>
                        <a:t>13/1, 27/1, 10/2, 3/3, 17/3, 31/3</a:t>
                      </a:r>
                    </a:p>
                  </a:txBody>
                  <a:tcPr/>
                </a:tc>
                <a:tc>
                  <a:txBody>
                    <a:bodyPr/>
                    <a:lstStyle/>
                    <a:p>
                      <a:pPr algn="ctr"/>
                      <a:r>
                        <a:rPr lang="en-GB" sz="1400" b="0" dirty="0">
                          <a:solidFill>
                            <a:schemeClr val="tx1">
                              <a:lumMod val="95000"/>
                              <a:lumOff val="5000"/>
                            </a:schemeClr>
                          </a:solidFill>
                          <a:latin typeface="+mn-lt"/>
                          <a:cs typeface="Calibri" panose="020F0502020204030204" pitchFamily="34" charset="0"/>
                        </a:rPr>
                        <a:t>Mild Chicken Curry</a:t>
                      </a:r>
                    </a:p>
                    <a:p>
                      <a:pPr algn="ctr"/>
                      <a:r>
                        <a:rPr lang="en-GB" sz="1000" b="0" dirty="0">
                          <a:solidFill>
                            <a:schemeClr val="tx1">
                              <a:lumMod val="95000"/>
                              <a:lumOff val="5000"/>
                            </a:schemeClr>
                          </a:solidFill>
                          <a:latin typeface="+mn-lt"/>
                          <a:cs typeface="Calibri" panose="020F0502020204030204" pitchFamily="34" charset="0"/>
                        </a:rPr>
                        <a:t>A/F</a:t>
                      </a:r>
                    </a:p>
                    <a:p>
                      <a:pPr algn="ctr"/>
                      <a:r>
                        <a:rPr lang="en-GB" sz="1400" b="0" dirty="0">
                          <a:solidFill>
                            <a:schemeClr val="tx1">
                              <a:lumMod val="95000"/>
                              <a:lumOff val="5000"/>
                            </a:schemeClr>
                          </a:solidFill>
                          <a:latin typeface="+mn-lt"/>
                          <a:cs typeface="Calibri" panose="020F0502020204030204" pitchFamily="34" charset="0"/>
                        </a:rPr>
                        <a:t>  </a:t>
                      </a: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 Sweet Potato and Lentil  Curry</a:t>
                      </a:r>
                      <a:endParaRPr lang="en-GB" sz="1000" b="0" i="0" u="none" strike="noStrike" cap="none" dirty="0">
                        <a:solidFill>
                          <a:schemeClr val="tx1">
                            <a:lumMod val="95000"/>
                            <a:lumOff val="5000"/>
                          </a:schemeClr>
                        </a:solidFill>
                        <a:latin typeface="+mn-lt"/>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Calibri"/>
                          <a:cs typeface="Calibri"/>
                          <a:sym typeface="Calibri"/>
                        </a:rPr>
                        <a:t>A/F</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cs typeface="Calibri"/>
                          <a:sym typeface="Calibri"/>
                        </a:rPr>
                        <a:t>Vegetable Rice</a:t>
                      </a:r>
                      <a:endParaRPr lang="en-GB" sz="1400" b="0" dirty="0">
                        <a:solidFill>
                          <a:schemeClr val="tx1">
                            <a:lumMod val="95000"/>
                            <a:lumOff val="5000"/>
                          </a:schemeClr>
                        </a:solidFill>
                        <a:latin typeface="+mn-lt"/>
                        <a:cs typeface="Calibri" panose="020F0502020204030204" pitchFamily="34" charset="0"/>
                      </a:endParaRPr>
                    </a:p>
                    <a:p>
                      <a:pPr algn="ctr"/>
                      <a:r>
                        <a:rPr lang="en-GB" sz="1000" b="0" dirty="0">
                          <a:solidFill>
                            <a:schemeClr val="tx1">
                              <a:lumMod val="95000"/>
                              <a:lumOff val="5000"/>
                            </a:schemeClr>
                          </a:solidFill>
                          <a:latin typeface="+mn-lt"/>
                          <a:cs typeface="Calibri" panose="020F0502020204030204" pitchFamily="34" charset="0"/>
                        </a:rPr>
                        <a:t>A/F</a:t>
                      </a:r>
                    </a:p>
                    <a:p>
                      <a:pPr algn="ctr"/>
                      <a:endParaRPr lang="en-GB" sz="1400" b="0" dirty="0">
                        <a:solidFill>
                          <a:schemeClr val="tx1">
                            <a:lumMod val="95000"/>
                            <a:lumOff val="5000"/>
                          </a:schemeClr>
                        </a:solidFill>
                        <a:latin typeface="+mn-lt"/>
                        <a:cs typeface="Calibri" panose="020F0502020204030204" pitchFamily="34" charset="0"/>
                      </a:endParaRPr>
                    </a:p>
                    <a:p>
                      <a:pPr algn="ctr"/>
                      <a:endParaRPr lang="en-GB" sz="10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chemeClr val="tx1">
                              <a:lumMod val="95000"/>
                              <a:lumOff val="5000"/>
                            </a:schemeClr>
                          </a:solidFill>
                          <a:latin typeface="+mn-lt"/>
                          <a:ea typeface="Calibri"/>
                          <a:cs typeface="Calibri"/>
                          <a:sym typeface="Calibri"/>
                        </a:rPr>
                        <a:t>Apple  Cake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lumMod val="95000"/>
                              <a:lumOff val="5000"/>
                            </a:schemeClr>
                          </a:solidFill>
                          <a:latin typeface="+mn-lt"/>
                          <a:ea typeface="Calibri"/>
                          <a:cs typeface="Calibri"/>
                          <a:sym typeface="Calibri"/>
                        </a:rPr>
                        <a:t>2, 4, 7 </a:t>
                      </a:r>
                      <a:endParaRPr lang="en-GB" sz="600" b="0" dirty="0">
                        <a:solidFill>
                          <a:schemeClr val="tx1">
                            <a:lumMod val="95000"/>
                            <a:lumOff val="5000"/>
                          </a:schemeClr>
                        </a:solidFill>
                        <a:latin typeface="+mn-lt"/>
                        <a:cs typeface="Calibri" panose="020F0502020204030204" pitchFamily="34" charset="0"/>
                      </a:endParaRPr>
                    </a:p>
                  </a:txBody>
                  <a:tcPr/>
                </a:tc>
                <a:extLst>
                  <a:ext uri="{0D108BD9-81ED-4DB2-BD59-A6C34878D82A}">
                    <a16:rowId xmlns:a16="http://schemas.microsoft.com/office/drawing/2014/main" val="2113602178"/>
                  </a:ext>
                </a:extLst>
              </a:tr>
              <a:tr h="968548">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WEDNESDAY</a:t>
                      </a:r>
                      <a:endParaRPr lang="en-GB" sz="1400" b="0" dirty="0">
                        <a:solidFill>
                          <a:schemeClr val="tx1">
                            <a:lumMod val="95000"/>
                            <a:lumOff val="5000"/>
                          </a:schemeClr>
                        </a:solidFill>
                        <a:latin typeface="+mn-lt"/>
                        <a:cs typeface="Calibri" panose="020F0502020204030204" pitchFamily="34" charset="0"/>
                      </a:endParaRPr>
                    </a:p>
                    <a:p>
                      <a:pPr algn="ctr"/>
                      <a:r>
                        <a:rPr lang="en-GB" sz="1400" b="0" dirty="0">
                          <a:solidFill>
                            <a:schemeClr val="tx1">
                              <a:lumMod val="95000"/>
                              <a:lumOff val="5000"/>
                            </a:schemeClr>
                          </a:solidFill>
                          <a:latin typeface="+mn-lt"/>
                          <a:cs typeface="Calibri" panose="020F0502020204030204" pitchFamily="34" charset="0"/>
                        </a:rPr>
                        <a:t>14/1, 28/1, 11/2, 4/3, 18/3, 1/4</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Sausage Roast &amp; Yorkshire</a:t>
                      </a:r>
                      <a:endParaRPr lang="en-GB" sz="1000" b="0" i="0" u="none" strike="noStrike" cap="none" dirty="0">
                        <a:solidFill>
                          <a:schemeClr val="tx1">
                            <a:lumMod val="95000"/>
                            <a:lumOff val="5000"/>
                          </a:schemeClr>
                        </a:solidFill>
                        <a:latin typeface="+mn-lt"/>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cs typeface="Calibri"/>
                          <a:sym typeface="Calibri"/>
                        </a:rPr>
                        <a:t>2, 4, 7</a:t>
                      </a:r>
                      <a:endParaRPr lang="en-GB" sz="1100" b="0" i="0" u="none" strike="noStrike" cap="none" dirty="0">
                        <a:solidFill>
                          <a:schemeClr val="tx1">
                            <a:lumMod val="95000"/>
                            <a:lumOff val="5000"/>
                          </a:schemeClr>
                        </a:solidFill>
                        <a:latin typeface="+mn-lt"/>
                        <a:sym typeface="Arial"/>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chemeClr val="tx1">
                              <a:lumMod val="95000"/>
                              <a:lumOff val="5000"/>
                            </a:schemeClr>
                          </a:solidFill>
                          <a:latin typeface="+mn-lt"/>
                          <a:cs typeface="Calibri" panose="020F0502020204030204" pitchFamily="34" charset="0"/>
                        </a:rPr>
                        <a:t>Cheese and Bean Parcel</a:t>
                      </a:r>
                      <a:endParaRPr lang="en-GB" sz="1000" b="0" dirty="0">
                        <a:solidFill>
                          <a:schemeClr val="tx1">
                            <a:lumMod val="95000"/>
                            <a:lumOff val="5000"/>
                          </a:schemeClr>
                        </a:solidFill>
                        <a:latin typeface="+mn-lt"/>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lumMod val="95000"/>
                              <a:lumOff val="5000"/>
                            </a:schemeClr>
                          </a:solidFill>
                          <a:latin typeface="+mn-lt"/>
                          <a:cs typeface="Calibri" panose="020F0502020204030204" pitchFamily="34" charset="0"/>
                        </a:rPr>
                        <a:t>2, 7</a:t>
                      </a: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Roast Potatoes &amp; Seasonal Vegetables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lumMod val="95000"/>
                              <a:lumOff val="5000"/>
                            </a:schemeClr>
                          </a:solidFill>
                          <a:latin typeface="+mn-lt"/>
                          <a:cs typeface="Calibri" panose="020F0502020204030204" pitchFamily="34" charset="0"/>
                        </a:rPr>
                        <a:t>A/F</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Calibri"/>
                          <a:cs typeface="Calibri"/>
                          <a:sym typeface="Calibri"/>
                        </a:rPr>
                        <a:t> </a:t>
                      </a:r>
                      <a:r>
                        <a:rPr lang="en-GB" sz="1400" b="0" dirty="0">
                          <a:solidFill>
                            <a:schemeClr val="tx1">
                              <a:lumMod val="95000"/>
                              <a:lumOff val="5000"/>
                            </a:schemeClr>
                          </a:solidFill>
                          <a:latin typeface="+mn-lt"/>
                          <a:ea typeface="Calibri"/>
                          <a:cs typeface="Calibri"/>
                          <a:sym typeface="Calibri"/>
                        </a:rPr>
                        <a:t>Fruit Shortbread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lumMod val="95000"/>
                              <a:lumOff val="5000"/>
                            </a:schemeClr>
                          </a:solidFill>
                          <a:latin typeface="+mn-lt"/>
                          <a:cs typeface="Calibri" panose="020F0502020204030204" pitchFamily="34" charset="0"/>
                        </a:rPr>
                        <a:t>2, 7</a:t>
                      </a:r>
                    </a:p>
                  </a:txBody>
                  <a:tcPr/>
                </a:tc>
                <a:extLst>
                  <a:ext uri="{0D108BD9-81ED-4DB2-BD59-A6C34878D82A}">
                    <a16:rowId xmlns:a16="http://schemas.microsoft.com/office/drawing/2014/main" val="2777963603"/>
                  </a:ext>
                </a:extLst>
              </a:tr>
              <a:tr h="877485">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THURSDAY</a:t>
                      </a:r>
                      <a:endParaRPr lang="en-GB" sz="1400" b="0" dirty="0">
                        <a:solidFill>
                          <a:schemeClr val="tx1">
                            <a:lumMod val="95000"/>
                            <a:lumOff val="5000"/>
                          </a:schemeClr>
                        </a:solidFill>
                        <a:latin typeface="+mn-lt"/>
                        <a:cs typeface="Calibri" panose="020F0502020204030204" pitchFamily="34" charset="0"/>
                      </a:endParaRPr>
                    </a:p>
                    <a:p>
                      <a:pPr algn="ctr"/>
                      <a:r>
                        <a:rPr lang="en-GB" sz="1400" b="0" dirty="0">
                          <a:solidFill>
                            <a:schemeClr val="tx1">
                              <a:lumMod val="95000"/>
                              <a:lumOff val="5000"/>
                            </a:schemeClr>
                          </a:solidFill>
                          <a:latin typeface="+mn-lt"/>
                          <a:cs typeface="Calibri" panose="020F0502020204030204" pitchFamily="34" charset="0"/>
                        </a:rPr>
                        <a:t>15/1, 29/1, 12/2, 5/3, 19/3, 2/4</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Meatball Pasta Bake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Calibri"/>
                          <a:cs typeface="Calibri"/>
                          <a:sym typeface="Calibri"/>
                        </a:rPr>
                        <a:t>1,2</a:t>
                      </a:r>
                      <a:r>
                        <a:rPr lang="en-GB" sz="1400" b="0" i="0" u="none" strike="noStrike" cap="none" dirty="0">
                          <a:solidFill>
                            <a:schemeClr val="tx1">
                              <a:lumMod val="95000"/>
                              <a:lumOff val="5000"/>
                            </a:schemeClr>
                          </a:solidFill>
                          <a:latin typeface="+mn-lt"/>
                          <a:ea typeface="Calibri"/>
                          <a:cs typeface="Calibri"/>
                          <a:sym typeface="Calibri"/>
                        </a:rPr>
                        <a:t>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Vegetable Pasta Bake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Calibri"/>
                          <a:cs typeface="Calibri"/>
                          <a:sym typeface="Calibri"/>
                        </a:rPr>
                        <a:t>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cs typeface="Calibri"/>
                          <a:sym typeface="Calibri"/>
                        </a:rPr>
                        <a:t>Mixed Vegetables</a:t>
                      </a:r>
                      <a:endParaRPr lang="en-GB" sz="1400" b="0" dirty="0">
                        <a:solidFill>
                          <a:schemeClr val="tx1">
                            <a:lumMod val="95000"/>
                            <a:lumOff val="5000"/>
                          </a:schemeClr>
                        </a:solidFill>
                        <a:latin typeface="+mn-lt"/>
                        <a:cs typeface="Calibri" panose="020F0502020204030204" pitchFamily="34" charset="0"/>
                      </a:endParaRPr>
                    </a:p>
                    <a:p>
                      <a:pPr algn="ctr"/>
                      <a:r>
                        <a:rPr lang="en-GB" sz="1000" b="0" dirty="0">
                          <a:solidFill>
                            <a:schemeClr val="tx1">
                              <a:lumMod val="95000"/>
                              <a:lumOff val="5000"/>
                            </a:schemeClr>
                          </a:solidFill>
                          <a:latin typeface="+mn-lt"/>
                          <a:cs typeface="Calibri" panose="020F0502020204030204" pitchFamily="34" charset="0"/>
                        </a:rPr>
                        <a:t>A/F</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 Lemon Drizzle Cake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0" i="0" u="none" strike="noStrike" cap="none" dirty="0">
                          <a:solidFill>
                            <a:schemeClr val="tx1">
                              <a:lumMod val="95000"/>
                              <a:lumOff val="5000"/>
                            </a:schemeClr>
                          </a:solidFill>
                          <a:latin typeface="+mn-lt"/>
                          <a:ea typeface="Calibri"/>
                          <a:cs typeface="Calibri"/>
                          <a:sym typeface="Calibri"/>
                        </a:rPr>
                        <a:t>2, 4, 7</a:t>
                      </a:r>
                    </a:p>
                    <a:p>
                      <a:pPr algn="ctr"/>
                      <a:endParaRPr lang="en-GB" sz="1400" b="0" dirty="0">
                        <a:solidFill>
                          <a:schemeClr val="tx1">
                            <a:lumMod val="95000"/>
                            <a:lumOff val="5000"/>
                          </a:schemeClr>
                        </a:solidFill>
                        <a:latin typeface="+mn-lt"/>
                        <a:cs typeface="Calibri" panose="020F0502020204030204" pitchFamily="34" charset="0"/>
                      </a:endParaRPr>
                    </a:p>
                  </a:txBody>
                  <a:tcPr/>
                </a:tc>
                <a:extLst>
                  <a:ext uri="{0D108BD9-81ED-4DB2-BD59-A6C34878D82A}">
                    <a16:rowId xmlns:a16="http://schemas.microsoft.com/office/drawing/2014/main" val="1473080337"/>
                  </a:ext>
                </a:extLst>
              </a:tr>
              <a:tr h="1225293">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FRIDAY</a:t>
                      </a:r>
                      <a:endParaRPr lang="en-GB" sz="1400" b="0" dirty="0">
                        <a:solidFill>
                          <a:schemeClr val="tx1">
                            <a:lumMod val="95000"/>
                            <a:lumOff val="5000"/>
                          </a:schemeClr>
                        </a:solidFill>
                        <a:latin typeface="+mn-lt"/>
                        <a:cs typeface="Calibri" panose="020F0502020204030204" pitchFamily="34" charset="0"/>
                      </a:endParaRPr>
                    </a:p>
                    <a:p>
                      <a:pPr algn="ctr"/>
                      <a:r>
                        <a:rPr lang="en-GB" sz="1400" b="0" dirty="0">
                          <a:solidFill>
                            <a:schemeClr val="tx1">
                              <a:lumMod val="95000"/>
                              <a:lumOff val="5000"/>
                            </a:schemeClr>
                          </a:solidFill>
                          <a:latin typeface="+mn-lt"/>
                          <a:cs typeface="Calibri" panose="020F0502020204030204" pitchFamily="34" charset="0"/>
                        </a:rPr>
                        <a:t>16/1, 30/1, 13/2, 20/3</a:t>
                      </a:r>
                    </a:p>
                  </a:txBody>
                  <a:tcPr/>
                </a:tc>
                <a:tc>
                  <a:txBody>
                    <a:bodyPr/>
                    <a:lstStyle/>
                    <a:p>
                      <a:pPr marL="0" marR="0" lvl="0" indent="0" algn="ctr" rtl="0">
                        <a:spcBef>
                          <a:spcPts val="0"/>
                        </a:spcBef>
                        <a:spcAft>
                          <a:spcPts val="0"/>
                        </a:spcAft>
                        <a:buNone/>
                      </a:pPr>
                      <a:r>
                        <a:rPr lang="en-GB" sz="1400" b="0" u="none" strike="noStrike" cap="none" dirty="0">
                          <a:solidFill>
                            <a:schemeClr val="tx1">
                              <a:lumMod val="95000"/>
                              <a:lumOff val="5000"/>
                            </a:schemeClr>
                          </a:solidFill>
                          <a:latin typeface="+mn-lt"/>
                          <a:cs typeface="Calibri" panose="020F0502020204030204" pitchFamily="34" charset="0"/>
                        </a:rPr>
                        <a:t>Breaded Fish or Salmon Fingers</a:t>
                      </a:r>
                    </a:p>
                    <a:p>
                      <a:pPr marL="0" marR="0" lvl="0" indent="0" algn="ctr" rtl="0">
                        <a:spcBef>
                          <a:spcPts val="0"/>
                        </a:spcBef>
                        <a:spcAft>
                          <a:spcPts val="0"/>
                        </a:spcAft>
                        <a:buNone/>
                      </a:pPr>
                      <a:r>
                        <a:rPr lang="en-GB" sz="1000" b="0" u="none" strike="noStrike" cap="none" dirty="0">
                          <a:solidFill>
                            <a:schemeClr val="tx1">
                              <a:lumMod val="95000"/>
                              <a:lumOff val="5000"/>
                            </a:schemeClr>
                          </a:solidFill>
                          <a:latin typeface="+mn-lt"/>
                          <a:cs typeface="Calibri" panose="020F0502020204030204" pitchFamily="34" charset="0"/>
                        </a:rPr>
                        <a:t>2, 5 </a:t>
                      </a: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rtl="0">
                        <a:lnSpc>
                          <a:spcPct val="100000"/>
                        </a:lnSpc>
                        <a:spcBef>
                          <a:spcPts val="0"/>
                        </a:spcBef>
                        <a:spcAft>
                          <a:spcPts val="0"/>
                        </a:spcAft>
                        <a:buClr>
                          <a:srgbClr val="000000"/>
                        </a:buClr>
                        <a:buSzPts val="1800"/>
                        <a:buFont typeface="Arial"/>
                        <a:buNone/>
                      </a:pPr>
                      <a:r>
                        <a:rPr lang="en-US" sz="1200" b="0" dirty="0">
                          <a:solidFill>
                            <a:schemeClr val="tx1"/>
                          </a:solidFill>
                          <a:latin typeface="+mn-lt"/>
                          <a:ea typeface="Calibri"/>
                          <a:cs typeface="Calibri"/>
                          <a:sym typeface="Calibri"/>
                        </a:rPr>
                        <a:t>Baked Potato </a:t>
                      </a:r>
                    </a:p>
                    <a:p>
                      <a:pPr marL="0" marR="0" lvl="0" indent="0" algn="ctr" rtl="0">
                        <a:lnSpc>
                          <a:spcPct val="100000"/>
                        </a:lnSpc>
                        <a:spcBef>
                          <a:spcPts val="0"/>
                        </a:spcBef>
                        <a:spcAft>
                          <a:spcPts val="0"/>
                        </a:spcAft>
                        <a:buClr>
                          <a:srgbClr val="000000"/>
                        </a:buClr>
                        <a:buSzPts val="1800"/>
                        <a:buFont typeface="Arial"/>
                        <a:buNone/>
                      </a:pPr>
                      <a:r>
                        <a:rPr lang="en-US" sz="1200" b="0" dirty="0">
                          <a:solidFill>
                            <a:schemeClr val="tx1"/>
                          </a:solidFill>
                          <a:latin typeface="+mn-lt"/>
                          <a:ea typeface="Calibri"/>
                          <a:cs typeface="Calibri"/>
                          <a:sym typeface="Calibri"/>
                        </a:rPr>
                        <a:t>BBQ Beans/</a:t>
                      </a:r>
                    </a:p>
                    <a:p>
                      <a:pPr marL="0" marR="0" lvl="0" indent="0" algn="ctr" rtl="0">
                        <a:lnSpc>
                          <a:spcPct val="100000"/>
                        </a:lnSpc>
                        <a:spcBef>
                          <a:spcPts val="0"/>
                        </a:spcBef>
                        <a:spcAft>
                          <a:spcPts val="0"/>
                        </a:spcAft>
                        <a:buClr>
                          <a:srgbClr val="000000"/>
                        </a:buClr>
                        <a:buSzPts val="1800"/>
                        <a:buFont typeface="Arial"/>
                        <a:buNone/>
                      </a:pPr>
                      <a:r>
                        <a:rPr lang="en-US" sz="1200" b="0" dirty="0">
                          <a:solidFill>
                            <a:schemeClr val="tx1"/>
                          </a:solidFill>
                          <a:latin typeface="+mn-lt"/>
                          <a:ea typeface="Calibri"/>
                          <a:cs typeface="Calibri"/>
                          <a:sym typeface="Calibri"/>
                        </a:rPr>
                        <a:t> Cheese</a:t>
                      </a:r>
                      <a:r>
                        <a:rPr lang="en-US" sz="1200" b="0" i="0" u="none" strike="noStrike" cap="none" dirty="0">
                          <a:solidFill>
                            <a:schemeClr val="tx1"/>
                          </a:solidFill>
                          <a:latin typeface="+mn-lt"/>
                          <a:ea typeface="Calibri"/>
                          <a:cs typeface="Calibri"/>
                          <a:sym typeface="Calibri"/>
                        </a:rPr>
                        <a:t>   </a:t>
                      </a:r>
                      <a:endParaRPr lang="en-US" sz="1200" b="0" i="0" u="none" strike="noStrike" cap="none" dirty="0">
                        <a:solidFill>
                          <a:srgbClr val="000000"/>
                        </a:solidFill>
                        <a:latin typeface="Arial"/>
                        <a:ea typeface="Calibri"/>
                        <a:cs typeface="Arial"/>
                        <a:sym typeface="Arial"/>
                      </a:endParaRPr>
                    </a:p>
                    <a:p>
                      <a:pPr marL="0" marR="0" lvl="0" indent="0" algn="ctr" rtl="0">
                        <a:lnSpc>
                          <a:spcPct val="100000"/>
                        </a:lnSpc>
                        <a:spcBef>
                          <a:spcPts val="0"/>
                        </a:spcBef>
                        <a:spcAft>
                          <a:spcPts val="0"/>
                        </a:spcAft>
                        <a:buClr>
                          <a:srgbClr val="000000"/>
                        </a:buClr>
                        <a:buSzPts val="1800"/>
                        <a:buFont typeface="Arial"/>
                        <a:buNone/>
                      </a:pPr>
                      <a:r>
                        <a:rPr lang="en-US" sz="900" b="0" i="0" u="none" strike="noStrike" cap="none" dirty="0">
                          <a:solidFill>
                            <a:srgbClr val="000000"/>
                          </a:solidFill>
                          <a:latin typeface="Arial"/>
                          <a:ea typeface="Arial"/>
                          <a:cs typeface="Arial"/>
                          <a:sym typeface="Arial"/>
                        </a:rPr>
                        <a:t> 7</a:t>
                      </a:r>
                    </a:p>
                    <a:p>
                      <a:pPr algn="ctr"/>
                      <a:endParaRPr lang="en-GB" sz="10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rtl="0">
                        <a:spcBef>
                          <a:spcPts val="0"/>
                        </a:spcBef>
                        <a:spcAft>
                          <a:spcPts val="0"/>
                        </a:spcAft>
                        <a:buNone/>
                      </a:pPr>
                      <a:r>
                        <a:rPr lang="en-GB" sz="1400" b="0" dirty="0">
                          <a:solidFill>
                            <a:schemeClr val="tx1">
                              <a:lumMod val="95000"/>
                              <a:lumOff val="5000"/>
                            </a:schemeClr>
                          </a:solidFill>
                          <a:latin typeface="+mn-lt"/>
                          <a:cs typeface="Calibri" panose="020F0502020204030204" pitchFamily="34" charset="0"/>
                        </a:rPr>
                        <a:t>Chips &amp;</a:t>
                      </a:r>
                    </a:p>
                    <a:p>
                      <a:pPr marL="0" marR="0" lvl="0" indent="0" algn="ctr" rtl="0">
                        <a:spcBef>
                          <a:spcPts val="0"/>
                        </a:spcBef>
                        <a:spcAft>
                          <a:spcPts val="0"/>
                        </a:spcAft>
                        <a:buNone/>
                      </a:pPr>
                      <a:r>
                        <a:rPr lang="en-GB" sz="1400" b="0" dirty="0">
                          <a:solidFill>
                            <a:schemeClr val="tx1">
                              <a:lumMod val="95000"/>
                              <a:lumOff val="5000"/>
                            </a:schemeClr>
                          </a:solidFill>
                          <a:latin typeface="+mn-lt"/>
                          <a:cs typeface="Calibri" panose="020F0502020204030204" pitchFamily="34" charset="0"/>
                        </a:rPr>
                        <a:t> Peas/Beans </a:t>
                      </a:r>
                    </a:p>
                    <a:p>
                      <a:pPr marL="0" marR="0" lvl="0" indent="0" algn="ctr" rtl="0">
                        <a:spcBef>
                          <a:spcPts val="0"/>
                        </a:spcBef>
                        <a:spcAft>
                          <a:spcPts val="0"/>
                        </a:spcAft>
                        <a:buNone/>
                      </a:pPr>
                      <a:r>
                        <a:rPr lang="en-GB" sz="1400" b="0" dirty="0">
                          <a:solidFill>
                            <a:schemeClr val="tx1">
                              <a:lumMod val="95000"/>
                              <a:lumOff val="5000"/>
                            </a:schemeClr>
                          </a:solidFill>
                          <a:latin typeface="+mn-lt"/>
                          <a:cs typeface="Calibri" panose="020F0502020204030204" pitchFamily="34" charset="0"/>
                        </a:rPr>
                        <a:t>A/F</a:t>
                      </a:r>
                    </a:p>
                    <a:p>
                      <a:pPr algn="ctr"/>
                      <a:endParaRPr lang="en-GB" sz="1000" b="0" dirty="0">
                        <a:solidFill>
                          <a:schemeClr val="tx1">
                            <a:lumMod val="95000"/>
                            <a:lumOff val="5000"/>
                          </a:schemeClr>
                        </a:solidFill>
                        <a:latin typeface="+mn-lt"/>
                        <a:cs typeface="Calibri" panose="020F0502020204030204" pitchFamily="34" charset="0"/>
                      </a:endParaRPr>
                    </a:p>
                  </a:txBody>
                  <a:tcPr/>
                </a:tc>
                <a:tc>
                  <a:txBody>
                    <a:bodyPr/>
                    <a:lstStyle/>
                    <a:p>
                      <a:pPr algn="ctr" fontAlgn="base"/>
                      <a:r>
                        <a:rPr lang="en-GB" sz="1400" b="0" i="0" kern="1200" dirty="0">
                          <a:solidFill>
                            <a:schemeClr val="tx1"/>
                          </a:solidFill>
                          <a:effectLst/>
                          <a:latin typeface="+mn-lt"/>
                          <a:ea typeface="+mn-ea"/>
                          <a:cs typeface="+mn-cs"/>
                        </a:rPr>
                        <a:t>Selection </a:t>
                      </a:r>
                    </a:p>
                    <a:p>
                      <a:pPr algn="ctr" fontAlgn="base"/>
                      <a:r>
                        <a:rPr lang="en-GB" sz="1400" b="0" i="0" kern="1200" dirty="0">
                          <a:solidFill>
                            <a:schemeClr val="tx1"/>
                          </a:solidFill>
                          <a:effectLst/>
                          <a:latin typeface="+mn-lt"/>
                          <a:ea typeface="+mn-ea"/>
                          <a:cs typeface="+mn-cs"/>
                        </a:rPr>
                        <a:t>Of Pudding </a:t>
                      </a:r>
                      <a:endParaRPr lang="en-GB" sz="1100" b="0" dirty="0">
                        <a:solidFill>
                          <a:schemeClr val="tx1">
                            <a:lumMod val="95000"/>
                            <a:lumOff val="5000"/>
                          </a:schemeClr>
                        </a:solidFill>
                        <a:latin typeface="+mn-lt"/>
                        <a:cs typeface="Calibri" panose="020F0502020204030204" pitchFamily="34" charset="0"/>
                      </a:endParaRPr>
                    </a:p>
                  </a:txBody>
                  <a:tcPr/>
                </a:tc>
                <a:extLst>
                  <a:ext uri="{0D108BD9-81ED-4DB2-BD59-A6C34878D82A}">
                    <a16:rowId xmlns:a16="http://schemas.microsoft.com/office/drawing/2014/main" val="3113295391"/>
                  </a:ext>
                </a:extLst>
              </a:tr>
            </a:tbl>
          </a:graphicData>
        </a:graphic>
      </p:graphicFrame>
      <p:sp>
        <p:nvSpPr>
          <p:cNvPr id="5" name="Google Shape;88;p1">
            <a:extLst>
              <a:ext uri="{FF2B5EF4-FFF2-40B4-BE49-F238E27FC236}">
                <a16:creationId xmlns:a16="http://schemas.microsoft.com/office/drawing/2014/main" id="{81A67A75-EE62-4B44-A317-C7F6DAA6BA92}"/>
              </a:ext>
            </a:extLst>
          </p:cNvPr>
          <p:cNvSpPr/>
          <p:nvPr/>
        </p:nvSpPr>
        <p:spPr>
          <a:xfrm>
            <a:off x="3939442" y="114211"/>
            <a:ext cx="4769255" cy="923330"/>
          </a:xfrm>
          <a:prstGeom prst="rect">
            <a:avLst/>
          </a:prstGeom>
          <a:noFill/>
          <a:ln>
            <a:noFill/>
          </a:ln>
          <a:effectLst>
            <a:outerShdw blurRad="149987" dist="250190" dir="8460000" algn="ctr">
              <a:srgbClr val="000000">
                <a:alpha val="27843"/>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GB" sz="5400" b="1" i="0" u="none" strike="noStrike" cap="none" dirty="0">
                <a:solidFill>
                  <a:schemeClr val="lt2"/>
                </a:solidFill>
                <a:latin typeface="Calibri"/>
                <a:ea typeface="Calibri"/>
                <a:cs typeface="Calibri"/>
                <a:sym typeface="Calibri"/>
              </a:rPr>
              <a:t> </a:t>
            </a:r>
            <a:r>
              <a:rPr lang="en-GB" sz="5400" b="1" i="0" u="none" strike="noStrike" cap="none" dirty="0">
                <a:solidFill>
                  <a:schemeClr val="tx1"/>
                </a:solidFill>
                <a:latin typeface="Calibri"/>
                <a:ea typeface="Calibri"/>
                <a:cs typeface="Calibri"/>
                <a:sym typeface="Calibri"/>
              </a:rPr>
              <a:t>MENU WEEK 2 </a:t>
            </a:r>
            <a:endParaRPr sz="5400" b="1" i="0" u="none" strike="noStrike" cap="none" dirty="0">
              <a:solidFill>
                <a:schemeClr val="tx1"/>
              </a:solidFill>
              <a:latin typeface="Calibri"/>
              <a:ea typeface="Calibri"/>
              <a:cs typeface="Calibri"/>
              <a:sym typeface="Calibri"/>
            </a:endParaRPr>
          </a:p>
        </p:txBody>
      </p:sp>
      <p:sp>
        <p:nvSpPr>
          <p:cNvPr id="6" name="Google Shape;90;p1">
            <a:extLst>
              <a:ext uri="{FF2B5EF4-FFF2-40B4-BE49-F238E27FC236}">
                <a16:creationId xmlns:a16="http://schemas.microsoft.com/office/drawing/2014/main" id="{2C878327-8B02-4AA7-BD56-90E95122D330}"/>
              </a:ext>
            </a:extLst>
          </p:cNvPr>
          <p:cNvSpPr/>
          <p:nvPr/>
        </p:nvSpPr>
        <p:spPr>
          <a:xfrm>
            <a:off x="3472389" y="6132427"/>
            <a:ext cx="5247222" cy="415458"/>
          </a:xfrm>
          <a:prstGeom prst="rect">
            <a:avLst/>
          </a:prstGeom>
          <a:solidFill>
            <a:srgbClr val="BBC3FD"/>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050" b="0" i="0" u="none" strike="noStrike" cap="none" dirty="0">
                <a:solidFill>
                  <a:schemeClr val="tx1"/>
                </a:solidFill>
                <a:latin typeface="Calibri" panose="020F0502020204030204" pitchFamily="34" charset="0"/>
                <a:ea typeface="Calibri"/>
                <a:cs typeface="Calibri" panose="020F0502020204030204" pitchFamily="34" charset="0"/>
                <a:sym typeface="Calibri"/>
              </a:rPr>
              <a:t>Wholemeal bread, fresh salads, a variety of seasonal fresh fruit, yogurts &amp; jacket potatoes.</a:t>
            </a:r>
            <a:endParaRPr dirty="0">
              <a:solidFill>
                <a:schemeClr val="tx1"/>
              </a:solidFill>
              <a:latin typeface="Calibri" panose="020F0502020204030204" pitchFamily="34" charset="0"/>
              <a:cs typeface="Calibri" panose="020F0502020204030204" pitchFamily="34" charset="0"/>
            </a:endParaRPr>
          </a:p>
          <a:p>
            <a:pPr marL="0" marR="0" lvl="0" indent="0" algn="ctr" rtl="0">
              <a:spcBef>
                <a:spcPts val="0"/>
              </a:spcBef>
              <a:spcAft>
                <a:spcPts val="0"/>
              </a:spcAft>
              <a:buNone/>
            </a:pPr>
            <a:r>
              <a:rPr lang="en-GB" sz="1050" dirty="0">
                <a:solidFill>
                  <a:schemeClr val="tx1"/>
                </a:solidFill>
                <a:latin typeface="Calibri" panose="020F0502020204030204" pitchFamily="34" charset="0"/>
                <a:ea typeface="Calibri"/>
                <a:cs typeface="Calibri" panose="020F0502020204030204" pitchFamily="34" charset="0"/>
                <a:sym typeface="Calibri"/>
              </a:rPr>
              <a:t>Please note that all our dishes can be adapted to suit the majority of dietary requirements</a:t>
            </a:r>
            <a:endParaRPr sz="5400" b="1" cap="none" dirty="0">
              <a:solidFill>
                <a:schemeClr val="tx1"/>
              </a:solidFill>
              <a:latin typeface="Calibri" panose="020F0502020204030204" pitchFamily="34" charset="0"/>
              <a:ea typeface="Calibri"/>
              <a:cs typeface="Calibri" panose="020F0502020204030204" pitchFamily="34" charset="0"/>
              <a:sym typeface="Calibri"/>
            </a:endParaRPr>
          </a:p>
        </p:txBody>
      </p:sp>
      <p:sp>
        <p:nvSpPr>
          <p:cNvPr id="7" name="Google Shape;91;p1">
            <a:extLst>
              <a:ext uri="{FF2B5EF4-FFF2-40B4-BE49-F238E27FC236}">
                <a16:creationId xmlns:a16="http://schemas.microsoft.com/office/drawing/2014/main" id="{31FF8857-E935-4BB1-B0ED-704DB8374AB7}"/>
              </a:ext>
            </a:extLst>
          </p:cNvPr>
          <p:cNvSpPr txBox="1"/>
          <p:nvPr/>
        </p:nvSpPr>
        <p:spPr>
          <a:xfrm>
            <a:off x="155311" y="1828731"/>
            <a:ext cx="1564640" cy="256989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050" dirty="0">
                <a:solidFill>
                  <a:schemeClr val="tx1"/>
                </a:solidFill>
                <a:latin typeface="Calibri"/>
                <a:ea typeface="Calibri"/>
                <a:cs typeface="Calibri"/>
                <a:sym typeface="Calibri"/>
              </a:rPr>
              <a:t>1. Celery</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2. Gluten</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3. Crustaceans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4. Eggs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5. Fish</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6. Lupin</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7. Milk</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8. Molluscs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9. Mustard</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10. Peanuts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11. Sesame</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12. Soybeans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13. Sulphites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14. Tree nuts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cs typeface="Calibri"/>
                <a:sym typeface="Calibri"/>
              </a:rPr>
              <a:t>A/F Allergen Free</a:t>
            </a:r>
            <a:endParaRPr dirty="0">
              <a:solidFill>
                <a:schemeClr val="tx1"/>
              </a:solidFill>
            </a:endParaRPr>
          </a:p>
        </p:txBody>
      </p:sp>
      <p:sp>
        <p:nvSpPr>
          <p:cNvPr id="8" name="Google Shape;92;p1">
            <a:extLst>
              <a:ext uri="{FF2B5EF4-FFF2-40B4-BE49-F238E27FC236}">
                <a16:creationId xmlns:a16="http://schemas.microsoft.com/office/drawing/2014/main" id="{165C23CF-0EDE-4948-854F-B6B24BF313CF}"/>
              </a:ext>
            </a:extLst>
          </p:cNvPr>
          <p:cNvSpPr txBox="1"/>
          <p:nvPr/>
        </p:nvSpPr>
        <p:spPr>
          <a:xfrm>
            <a:off x="71085" y="1436949"/>
            <a:ext cx="1469813"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b="1" dirty="0">
                <a:solidFill>
                  <a:schemeClr val="tx1"/>
                </a:solidFill>
                <a:latin typeface="Calibri"/>
                <a:ea typeface="Calibri"/>
                <a:cs typeface="Calibri"/>
                <a:sym typeface="Calibri"/>
              </a:rPr>
              <a:t>ALLERGEN KEY</a:t>
            </a:r>
            <a:endParaRPr sz="1200" dirty="0">
              <a:solidFill>
                <a:schemeClr val="tx1"/>
              </a:solidFill>
              <a:latin typeface="Calibri"/>
              <a:ea typeface="Calibri"/>
              <a:cs typeface="Calibri"/>
              <a:sym typeface="Calibri"/>
            </a:endParaRPr>
          </a:p>
        </p:txBody>
      </p:sp>
      <p:sp>
        <p:nvSpPr>
          <p:cNvPr id="9" name="Google Shape;93;p1">
            <a:extLst>
              <a:ext uri="{FF2B5EF4-FFF2-40B4-BE49-F238E27FC236}">
                <a16:creationId xmlns:a16="http://schemas.microsoft.com/office/drawing/2014/main" id="{4174C87A-CA93-4FB1-BAF0-C27C7E6BE118}"/>
              </a:ext>
            </a:extLst>
          </p:cNvPr>
          <p:cNvSpPr txBox="1"/>
          <p:nvPr/>
        </p:nvSpPr>
        <p:spPr>
          <a:xfrm>
            <a:off x="75688" y="5782309"/>
            <a:ext cx="1855894"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900" dirty="0">
                <a:solidFill>
                  <a:schemeClr val="tx1"/>
                </a:solidFill>
                <a:latin typeface="Calibri"/>
                <a:ea typeface="Calibri"/>
                <a:cs typeface="Calibri"/>
                <a:sym typeface="Calibri"/>
              </a:rPr>
              <a:t>Catering provided by Greenshaw</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Learning Trust.</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All products are locally sourced</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wherever possible.</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All food is cooked fresh on the</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school site each day.</a:t>
            </a:r>
            <a:endParaRPr dirty="0">
              <a:solidFill>
                <a:schemeClr val="tx1"/>
              </a:solidFill>
            </a:endParaRPr>
          </a:p>
        </p:txBody>
      </p:sp>
      <p:pic>
        <p:nvPicPr>
          <p:cNvPr id="10" name="Google Shape;95;p1">
            <a:extLst>
              <a:ext uri="{FF2B5EF4-FFF2-40B4-BE49-F238E27FC236}">
                <a16:creationId xmlns:a16="http://schemas.microsoft.com/office/drawing/2014/main" id="{E5F4219B-3D6A-4C1C-BBE7-4644599370FC}"/>
              </a:ext>
            </a:extLst>
          </p:cNvPr>
          <p:cNvPicPr preferRelativeResize="0"/>
          <p:nvPr/>
        </p:nvPicPr>
        <p:blipFill rotWithShape="1">
          <a:blip r:embed="rId7">
            <a:alphaModFix/>
          </a:blip>
          <a:srcRect/>
          <a:stretch/>
        </p:blipFill>
        <p:spPr>
          <a:xfrm>
            <a:off x="10878222" y="6259398"/>
            <a:ext cx="1158467" cy="477203"/>
          </a:xfrm>
          <a:prstGeom prst="rect">
            <a:avLst/>
          </a:prstGeom>
          <a:noFill/>
          <a:ln>
            <a:noFill/>
          </a:ln>
        </p:spPr>
      </p:pic>
      <p:sp>
        <p:nvSpPr>
          <p:cNvPr id="11" name="TextBox 10">
            <a:extLst>
              <a:ext uri="{FF2B5EF4-FFF2-40B4-BE49-F238E27FC236}">
                <a16:creationId xmlns:a16="http://schemas.microsoft.com/office/drawing/2014/main" id="{9AF19D15-7A90-4500-BFBA-E473DED337E2}"/>
              </a:ext>
            </a:extLst>
          </p:cNvPr>
          <p:cNvSpPr txBox="1"/>
          <p:nvPr/>
        </p:nvSpPr>
        <p:spPr>
          <a:xfrm>
            <a:off x="2082242" y="6132427"/>
            <a:ext cx="1299835" cy="523220"/>
          </a:xfrm>
          <a:prstGeom prst="rect">
            <a:avLst/>
          </a:prstGeom>
          <a:noFill/>
        </p:spPr>
        <p:txBody>
          <a:bodyPr wrap="square" rtlCol="0">
            <a:spAutoFit/>
          </a:bodyPr>
          <a:lstStyle/>
          <a:p>
            <a:pPr lvl="0" algn="ctr"/>
            <a:r>
              <a:rPr lang="en-GB" b="1" dirty="0">
                <a:solidFill>
                  <a:schemeClr val="tx1"/>
                </a:solidFill>
              </a:rPr>
              <a:t>AVAILABLE DAILY </a:t>
            </a:r>
            <a:endParaRPr lang="en-GB" dirty="0">
              <a:solidFill>
                <a:schemeClr val="tx1"/>
              </a:solidFill>
            </a:endParaRPr>
          </a:p>
        </p:txBody>
      </p:sp>
      <p:pic>
        <p:nvPicPr>
          <p:cNvPr id="15" name="Picture 14">
            <a:extLst>
              <a:ext uri="{FF2B5EF4-FFF2-40B4-BE49-F238E27FC236}">
                <a16:creationId xmlns:a16="http://schemas.microsoft.com/office/drawing/2014/main" id="{D10D2AAE-BDD5-472F-87E9-EA4B059C1159}"/>
              </a:ext>
            </a:extLst>
          </p:cNvPr>
          <p:cNvPicPr>
            <a:picLocks noChangeAspect="1"/>
          </p:cNvPicPr>
          <p:nvPr/>
        </p:nvPicPr>
        <p:blipFill>
          <a:blip r:embed="rId8"/>
          <a:stretch>
            <a:fillRect/>
          </a:stretch>
        </p:blipFill>
        <p:spPr>
          <a:xfrm>
            <a:off x="9116776" y="4672762"/>
            <a:ext cx="465813" cy="258526"/>
          </a:xfrm>
          <a:prstGeom prst="rect">
            <a:avLst/>
          </a:prstGeom>
        </p:spPr>
      </p:pic>
      <p:pic>
        <p:nvPicPr>
          <p:cNvPr id="16" name="Picture 15">
            <a:extLst>
              <a:ext uri="{FF2B5EF4-FFF2-40B4-BE49-F238E27FC236}">
                <a16:creationId xmlns:a16="http://schemas.microsoft.com/office/drawing/2014/main" id="{7CECB3ED-F2C4-40F0-BC85-E332CAE2935F}"/>
              </a:ext>
            </a:extLst>
          </p:cNvPr>
          <p:cNvPicPr>
            <a:picLocks noChangeAspect="1"/>
          </p:cNvPicPr>
          <p:nvPr/>
        </p:nvPicPr>
        <p:blipFill>
          <a:blip r:embed="rId9"/>
          <a:stretch>
            <a:fillRect/>
          </a:stretch>
        </p:blipFill>
        <p:spPr>
          <a:xfrm>
            <a:off x="10977878" y="2359965"/>
            <a:ext cx="684256" cy="1499080"/>
          </a:xfrm>
          <a:prstGeom prst="rect">
            <a:avLst/>
          </a:prstGeom>
        </p:spPr>
      </p:pic>
      <p:sp>
        <p:nvSpPr>
          <p:cNvPr id="17" name="TextBox 16">
            <a:extLst>
              <a:ext uri="{FF2B5EF4-FFF2-40B4-BE49-F238E27FC236}">
                <a16:creationId xmlns:a16="http://schemas.microsoft.com/office/drawing/2014/main" id="{16A0EAD9-78E1-4FD2-A1D0-280D612235F9}"/>
              </a:ext>
            </a:extLst>
          </p:cNvPr>
          <p:cNvSpPr txBox="1"/>
          <p:nvPr/>
        </p:nvSpPr>
        <p:spPr>
          <a:xfrm>
            <a:off x="10778736" y="4241989"/>
            <a:ext cx="1257953" cy="1815882"/>
          </a:xfrm>
          <a:prstGeom prst="rect">
            <a:avLst/>
          </a:prstGeom>
          <a:noFill/>
        </p:spPr>
        <p:txBody>
          <a:bodyPr wrap="square" rtlCol="0">
            <a:spAutoFit/>
          </a:bodyPr>
          <a:lstStyle/>
          <a:p>
            <a:r>
              <a:rPr lang="en-GB" sz="800" dirty="0"/>
              <a:t>"We are dedicated to minimizing our carbon footprint by actively reducing food waste throughout our operations, from sourcing to serving. Through staff training, supplier collaboration, and customer engagement, we are committed to making a positive environmental impact." </a:t>
            </a:r>
          </a:p>
        </p:txBody>
      </p:sp>
      <p:pic>
        <p:nvPicPr>
          <p:cNvPr id="21" name="Picture 20">
            <a:extLst>
              <a:ext uri="{FF2B5EF4-FFF2-40B4-BE49-F238E27FC236}">
                <a16:creationId xmlns:a16="http://schemas.microsoft.com/office/drawing/2014/main" id="{E60677C0-DAB3-4692-9C0F-0A28EB355DC5}"/>
              </a:ext>
            </a:extLst>
          </p:cNvPr>
          <p:cNvPicPr>
            <a:picLocks noChangeAspect="1"/>
          </p:cNvPicPr>
          <p:nvPr/>
        </p:nvPicPr>
        <p:blipFill>
          <a:blip r:embed="rId8"/>
          <a:stretch>
            <a:fillRect/>
          </a:stretch>
        </p:blipFill>
        <p:spPr>
          <a:xfrm>
            <a:off x="9120029" y="2734709"/>
            <a:ext cx="465813" cy="258526"/>
          </a:xfrm>
          <a:prstGeom prst="rect">
            <a:avLst/>
          </a:prstGeom>
        </p:spPr>
      </p:pic>
      <p:pic>
        <p:nvPicPr>
          <p:cNvPr id="22" name="Picture 21">
            <a:extLst>
              <a:ext uri="{FF2B5EF4-FFF2-40B4-BE49-F238E27FC236}">
                <a16:creationId xmlns:a16="http://schemas.microsoft.com/office/drawing/2014/main" id="{36B8BB60-F293-45DF-80D4-FAF39B321492}"/>
              </a:ext>
            </a:extLst>
          </p:cNvPr>
          <p:cNvPicPr>
            <a:picLocks noChangeAspect="1"/>
          </p:cNvPicPr>
          <p:nvPr/>
        </p:nvPicPr>
        <p:blipFill>
          <a:blip r:embed="rId10"/>
          <a:stretch>
            <a:fillRect/>
          </a:stretch>
        </p:blipFill>
        <p:spPr>
          <a:xfrm>
            <a:off x="4240563" y="5652184"/>
            <a:ext cx="465813" cy="260250"/>
          </a:xfrm>
          <a:prstGeom prst="rect">
            <a:avLst/>
          </a:prstGeom>
        </p:spPr>
      </p:pic>
      <p:pic>
        <p:nvPicPr>
          <p:cNvPr id="29" name="Picture 28">
            <a:extLst>
              <a:ext uri="{FF2B5EF4-FFF2-40B4-BE49-F238E27FC236}">
                <a16:creationId xmlns:a16="http://schemas.microsoft.com/office/drawing/2014/main" id="{2D05F388-0F9E-4E09-8A0D-F8FBC04E4E1E}"/>
              </a:ext>
            </a:extLst>
          </p:cNvPr>
          <p:cNvPicPr>
            <a:picLocks noChangeAspect="1"/>
          </p:cNvPicPr>
          <p:nvPr/>
        </p:nvPicPr>
        <p:blipFill>
          <a:blip r:embed="rId11"/>
          <a:stretch>
            <a:fillRect/>
          </a:stretch>
        </p:blipFill>
        <p:spPr>
          <a:xfrm>
            <a:off x="6474818" y="1771760"/>
            <a:ext cx="289687" cy="289687"/>
          </a:xfrm>
          <a:prstGeom prst="rect">
            <a:avLst/>
          </a:prstGeom>
        </p:spPr>
      </p:pic>
      <p:pic>
        <p:nvPicPr>
          <p:cNvPr id="30" name="Picture 29">
            <a:extLst>
              <a:ext uri="{FF2B5EF4-FFF2-40B4-BE49-F238E27FC236}">
                <a16:creationId xmlns:a16="http://schemas.microsoft.com/office/drawing/2014/main" id="{1CF45F45-366A-4D5B-8941-21309B354A56}"/>
              </a:ext>
            </a:extLst>
          </p:cNvPr>
          <p:cNvPicPr>
            <a:picLocks noChangeAspect="1"/>
          </p:cNvPicPr>
          <p:nvPr/>
        </p:nvPicPr>
        <p:blipFill>
          <a:blip r:embed="rId11"/>
          <a:stretch>
            <a:fillRect/>
          </a:stretch>
        </p:blipFill>
        <p:spPr>
          <a:xfrm>
            <a:off x="6474065" y="2744871"/>
            <a:ext cx="289687" cy="289687"/>
          </a:xfrm>
          <a:prstGeom prst="rect">
            <a:avLst/>
          </a:prstGeom>
        </p:spPr>
      </p:pic>
      <p:pic>
        <p:nvPicPr>
          <p:cNvPr id="31" name="Picture 30">
            <a:extLst>
              <a:ext uri="{FF2B5EF4-FFF2-40B4-BE49-F238E27FC236}">
                <a16:creationId xmlns:a16="http://schemas.microsoft.com/office/drawing/2014/main" id="{F17A0CE1-1582-4CD4-BB93-A383E0275A80}"/>
              </a:ext>
            </a:extLst>
          </p:cNvPr>
          <p:cNvPicPr>
            <a:picLocks noChangeAspect="1"/>
          </p:cNvPicPr>
          <p:nvPr/>
        </p:nvPicPr>
        <p:blipFill>
          <a:blip r:embed="rId11"/>
          <a:stretch>
            <a:fillRect/>
          </a:stretch>
        </p:blipFill>
        <p:spPr>
          <a:xfrm>
            <a:off x="6474818" y="3645460"/>
            <a:ext cx="289687" cy="289687"/>
          </a:xfrm>
          <a:prstGeom prst="rect">
            <a:avLst/>
          </a:prstGeom>
        </p:spPr>
      </p:pic>
      <p:pic>
        <p:nvPicPr>
          <p:cNvPr id="33" name="Picture 32">
            <a:extLst>
              <a:ext uri="{FF2B5EF4-FFF2-40B4-BE49-F238E27FC236}">
                <a16:creationId xmlns:a16="http://schemas.microsoft.com/office/drawing/2014/main" id="{F4FEF752-0F6A-4625-8C38-7398F883B58C}"/>
              </a:ext>
            </a:extLst>
          </p:cNvPr>
          <p:cNvPicPr>
            <a:picLocks noChangeAspect="1"/>
          </p:cNvPicPr>
          <p:nvPr/>
        </p:nvPicPr>
        <p:blipFill>
          <a:blip r:embed="rId11"/>
          <a:stretch>
            <a:fillRect/>
          </a:stretch>
        </p:blipFill>
        <p:spPr>
          <a:xfrm>
            <a:off x="6474818" y="5422464"/>
            <a:ext cx="289687" cy="289687"/>
          </a:xfrm>
          <a:prstGeom prst="rect">
            <a:avLst/>
          </a:prstGeom>
        </p:spPr>
      </p:pic>
      <p:pic>
        <p:nvPicPr>
          <p:cNvPr id="35" name="Picture 34">
            <a:extLst>
              <a:ext uri="{FF2B5EF4-FFF2-40B4-BE49-F238E27FC236}">
                <a16:creationId xmlns:a16="http://schemas.microsoft.com/office/drawing/2014/main" id="{34C1A033-BDF5-42D0-A5D3-4A10BB63FF2C}"/>
              </a:ext>
            </a:extLst>
          </p:cNvPr>
          <p:cNvPicPr>
            <a:picLocks noChangeAspect="1"/>
          </p:cNvPicPr>
          <p:nvPr/>
        </p:nvPicPr>
        <p:blipFill>
          <a:blip r:embed="rId12"/>
          <a:stretch>
            <a:fillRect/>
          </a:stretch>
        </p:blipFill>
        <p:spPr>
          <a:xfrm>
            <a:off x="108843" y="15863"/>
            <a:ext cx="1789584" cy="1182708"/>
          </a:xfrm>
          <a:prstGeom prst="rect">
            <a:avLst/>
          </a:prstGeom>
        </p:spPr>
      </p:pic>
      <p:pic>
        <p:nvPicPr>
          <p:cNvPr id="39" name="Picture 38">
            <a:extLst>
              <a:ext uri="{FF2B5EF4-FFF2-40B4-BE49-F238E27FC236}">
                <a16:creationId xmlns:a16="http://schemas.microsoft.com/office/drawing/2014/main" id="{E10E2B34-F837-4D1F-8A26-8077F2DFE520}"/>
              </a:ext>
            </a:extLst>
          </p:cNvPr>
          <p:cNvPicPr>
            <a:picLocks noChangeAspect="1"/>
          </p:cNvPicPr>
          <p:nvPr/>
        </p:nvPicPr>
        <p:blipFill>
          <a:blip r:embed="rId13">
            <a:extLst>
              <a:ext uri="{28A0092B-C50C-407E-A947-70E740481C1C}">
                <a14:useLocalDpi xmlns:a14="http://schemas.microsoft.com/office/drawing/2010/main" val="0"/>
              </a:ext>
              <a:ext uri="{837473B0-CC2E-450A-ABE3-18F120FF3D39}">
                <a1611:picAttrSrcUrl xmlns:a1611="http://schemas.microsoft.com/office/drawing/2016/11/main" r:id="rId14"/>
              </a:ext>
            </a:extLst>
          </a:blip>
          <a:stretch>
            <a:fillRect/>
          </a:stretch>
        </p:blipFill>
        <p:spPr>
          <a:xfrm>
            <a:off x="9473986" y="5740030"/>
            <a:ext cx="1404236" cy="1034404"/>
          </a:xfrm>
          <a:prstGeom prst="rect">
            <a:avLst/>
          </a:prstGeom>
          <a:effectLst>
            <a:outerShdw blurRad="50800" dist="50800" dir="5400000" sx="1000" sy="1000" algn="ctr" rotWithShape="0">
              <a:srgbClr val="000000"/>
            </a:outerShdw>
            <a:softEdge rad="12700"/>
          </a:effectLst>
        </p:spPr>
      </p:pic>
      <p:pic>
        <p:nvPicPr>
          <p:cNvPr id="37" name="Picture 36">
            <a:extLst>
              <a:ext uri="{FF2B5EF4-FFF2-40B4-BE49-F238E27FC236}">
                <a16:creationId xmlns:a16="http://schemas.microsoft.com/office/drawing/2014/main" id="{A5C99BED-CF9E-4FE4-95F0-9808C3DF9C36}"/>
              </a:ext>
            </a:extLst>
          </p:cNvPr>
          <p:cNvPicPr>
            <a:picLocks noChangeAspect="1"/>
          </p:cNvPicPr>
          <p:nvPr/>
        </p:nvPicPr>
        <p:blipFill>
          <a:blip r:embed="rId8"/>
          <a:stretch>
            <a:fillRect/>
          </a:stretch>
        </p:blipFill>
        <p:spPr>
          <a:xfrm>
            <a:off x="4240563" y="1626917"/>
            <a:ext cx="465813" cy="258526"/>
          </a:xfrm>
          <a:prstGeom prst="rect">
            <a:avLst/>
          </a:prstGeom>
        </p:spPr>
      </p:pic>
      <p:pic>
        <p:nvPicPr>
          <p:cNvPr id="41" name="Picture 40">
            <a:extLst>
              <a:ext uri="{FF2B5EF4-FFF2-40B4-BE49-F238E27FC236}">
                <a16:creationId xmlns:a16="http://schemas.microsoft.com/office/drawing/2014/main" id="{BC4C5F1B-59BC-4965-9052-01B16112CB11}"/>
              </a:ext>
            </a:extLst>
          </p:cNvPr>
          <p:cNvPicPr>
            <a:picLocks noChangeAspect="1"/>
          </p:cNvPicPr>
          <p:nvPr/>
        </p:nvPicPr>
        <p:blipFill>
          <a:blip r:embed="rId10"/>
          <a:stretch>
            <a:fillRect/>
          </a:stretch>
        </p:blipFill>
        <p:spPr>
          <a:xfrm>
            <a:off x="5947757" y="2717974"/>
            <a:ext cx="460605" cy="258526"/>
          </a:xfrm>
          <a:prstGeom prst="rect">
            <a:avLst/>
          </a:prstGeom>
        </p:spPr>
      </p:pic>
      <p:pic>
        <p:nvPicPr>
          <p:cNvPr id="43" name="Picture 42">
            <a:extLst>
              <a:ext uri="{FF2B5EF4-FFF2-40B4-BE49-F238E27FC236}">
                <a16:creationId xmlns:a16="http://schemas.microsoft.com/office/drawing/2014/main" id="{451F08BE-F57B-470E-A062-E012E861E4F8}"/>
              </a:ext>
            </a:extLst>
          </p:cNvPr>
          <p:cNvPicPr>
            <a:picLocks noChangeAspect="1"/>
          </p:cNvPicPr>
          <p:nvPr/>
        </p:nvPicPr>
        <p:blipFill>
          <a:blip r:embed="rId10"/>
          <a:stretch>
            <a:fillRect/>
          </a:stretch>
        </p:blipFill>
        <p:spPr>
          <a:xfrm>
            <a:off x="4235648" y="3717593"/>
            <a:ext cx="460605" cy="258527"/>
          </a:xfrm>
          <a:prstGeom prst="rect">
            <a:avLst/>
          </a:prstGeom>
        </p:spPr>
      </p:pic>
      <p:graphicFrame>
        <p:nvGraphicFramePr>
          <p:cNvPr id="47" name="Object 46">
            <a:extLst>
              <a:ext uri="{FF2B5EF4-FFF2-40B4-BE49-F238E27FC236}">
                <a16:creationId xmlns:a16="http://schemas.microsoft.com/office/drawing/2014/main" id="{FB75EDBB-8BDF-426E-8A95-51E7BB6A5205}"/>
              </a:ext>
            </a:extLst>
          </p:cNvPr>
          <p:cNvGraphicFramePr>
            <a:graphicFrameLocks noChangeAspect="1"/>
          </p:cNvGraphicFramePr>
          <p:nvPr>
            <p:extLst>
              <p:ext uri="{D42A27DB-BD31-4B8C-83A1-F6EECF244321}">
                <p14:modId xmlns:p14="http://schemas.microsoft.com/office/powerpoint/2010/main" val="1779625464"/>
              </p:ext>
            </p:extLst>
          </p:nvPr>
        </p:nvGraphicFramePr>
        <p:xfrm>
          <a:off x="10747602" y="1384023"/>
          <a:ext cx="1133848" cy="704958"/>
        </p:xfrm>
        <a:graphic>
          <a:graphicData uri="http://schemas.openxmlformats.org/presentationml/2006/ole">
            <mc:AlternateContent xmlns:mc="http://schemas.openxmlformats.org/markup-compatibility/2006">
              <mc:Choice xmlns:v="urn:schemas-microsoft-com:vml" Requires="v">
                <p:oleObj spid="_x0000_s2065" name="Acrobat Document" r:id="rId15" imgW="2190598" imgH="1361936" progId="Acrobat.Document.DC">
                  <p:embed/>
                </p:oleObj>
              </mc:Choice>
              <mc:Fallback>
                <p:oleObj name="Acrobat Document" r:id="rId15" imgW="2190598" imgH="1361936" progId="Acrobat.Document.DC">
                  <p:embed/>
                  <p:pic>
                    <p:nvPicPr>
                      <p:cNvPr id="47" name="Object 46">
                        <a:extLst>
                          <a:ext uri="{FF2B5EF4-FFF2-40B4-BE49-F238E27FC236}">
                            <a16:creationId xmlns:a16="http://schemas.microsoft.com/office/drawing/2014/main" id="{FB75EDBB-8BDF-426E-8A95-51E7BB6A5205}"/>
                          </a:ext>
                        </a:extLst>
                      </p:cNvPr>
                      <p:cNvPicPr/>
                      <p:nvPr/>
                    </p:nvPicPr>
                    <p:blipFill>
                      <a:blip r:embed="rId16"/>
                      <a:stretch>
                        <a:fillRect/>
                      </a:stretch>
                    </p:blipFill>
                    <p:spPr>
                      <a:xfrm>
                        <a:off x="10747602" y="1384023"/>
                        <a:ext cx="1133848" cy="704958"/>
                      </a:xfrm>
                      <a:prstGeom prst="rect">
                        <a:avLst/>
                      </a:prstGeom>
                    </p:spPr>
                  </p:pic>
                </p:oleObj>
              </mc:Fallback>
            </mc:AlternateContent>
          </a:graphicData>
        </a:graphic>
      </p:graphicFrame>
      <p:pic>
        <p:nvPicPr>
          <p:cNvPr id="3" name="Picture 2">
            <a:extLst>
              <a:ext uri="{FF2B5EF4-FFF2-40B4-BE49-F238E27FC236}">
                <a16:creationId xmlns:a16="http://schemas.microsoft.com/office/drawing/2014/main" id="{820942EB-9C17-47D4-AC4C-DD24C8B94FA4}"/>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778736" y="276240"/>
            <a:ext cx="1047777" cy="1047777"/>
          </a:xfrm>
          <a:prstGeom prst="rect">
            <a:avLst/>
          </a:prstGeom>
        </p:spPr>
      </p:pic>
      <p:pic>
        <p:nvPicPr>
          <p:cNvPr id="2" name="Picture 1">
            <a:extLst>
              <a:ext uri="{FF2B5EF4-FFF2-40B4-BE49-F238E27FC236}">
                <a16:creationId xmlns:a16="http://schemas.microsoft.com/office/drawing/2014/main" id="{76A3DD94-7571-8155-FF3E-C88A927CFF2D}"/>
              </a:ext>
            </a:extLst>
          </p:cNvPr>
          <p:cNvPicPr>
            <a:picLocks noChangeAspect="1"/>
          </p:cNvPicPr>
          <p:nvPr/>
        </p:nvPicPr>
        <p:blipFill>
          <a:blip r:embed="rId8"/>
          <a:stretch>
            <a:fillRect/>
          </a:stretch>
        </p:blipFill>
        <p:spPr>
          <a:xfrm>
            <a:off x="4198711" y="2728913"/>
            <a:ext cx="465813" cy="258526"/>
          </a:xfrm>
          <a:prstGeom prst="rect">
            <a:avLst/>
          </a:prstGeom>
        </p:spPr>
      </p:pic>
      <p:pic>
        <p:nvPicPr>
          <p:cNvPr id="12" name="Picture 11">
            <a:extLst>
              <a:ext uri="{FF2B5EF4-FFF2-40B4-BE49-F238E27FC236}">
                <a16:creationId xmlns:a16="http://schemas.microsoft.com/office/drawing/2014/main" id="{738F139A-00C9-E207-3906-4CC6D6A906FB}"/>
              </a:ext>
            </a:extLst>
          </p:cNvPr>
          <p:cNvPicPr>
            <a:picLocks noChangeAspect="1"/>
          </p:cNvPicPr>
          <p:nvPr/>
        </p:nvPicPr>
        <p:blipFill>
          <a:blip r:embed="rId8"/>
          <a:stretch>
            <a:fillRect/>
          </a:stretch>
        </p:blipFill>
        <p:spPr>
          <a:xfrm>
            <a:off x="5958379" y="1633269"/>
            <a:ext cx="465813" cy="258526"/>
          </a:xfrm>
          <a:prstGeom prst="rect">
            <a:avLst/>
          </a:prstGeom>
        </p:spPr>
      </p:pic>
      <p:pic>
        <p:nvPicPr>
          <p:cNvPr id="13" name="Picture 12">
            <a:extLst>
              <a:ext uri="{FF2B5EF4-FFF2-40B4-BE49-F238E27FC236}">
                <a16:creationId xmlns:a16="http://schemas.microsoft.com/office/drawing/2014/main" id="{D683BF8A-4F1F-9D38-9AC1-58A17F47259F}"/>
              </a:ext>
            </a:extLst>
          </p:cNvPr>
          <p:cNvPicPr>
            <a:picLocks noChangeAspect="1"/>
          </p:cNvPicPr>
          <p:nvPr/>
        </p:nvPicPr>
        <p:blipFill>
          <a:blip r:embed="rId10"/>
          <a:stretch>
            <a:fillRect/>
          </a:stretch>
        </p:blipFill>
        <p:spPr>
          <a:xfrm>
            <a:off x="5913424" y="3750408"/>
            <a:ext cx="460605" cy="258527"/>
          </a:xfrm>
          <a:prstGeom prst="rect">
            <a:avLst/>
          </a:prstGeom>
        </p:spPr>
      </p:pic>
      <p:pic>
        <p:nvPicPr>
          <p:cNvPr id="14" name="Picture 13">
            <a:extLst>
              <a:ext uri="{FF2B5EF4-FFF2-40B4-BE49-F238E27FC236}">
                <a16:creationId xmlns:a16="http://schemas.microsoft.com/office/drawing/2014/main" id="{89636D58-A4BE-713C-67DF-56E58E6A0555}"/>
              </a:ext>
            </a:extLst>
          </p:cNvPr>
          <p:cNvPicPr>
            <a:picLocks noChangeAspect="1"/>
          </p:cNvPicPr>
          <p:nvPr/>
        </p:nvPicPr>
        <p:blipFill>
          <a:blip r:embed="rId10"/>
          <a:stretch>
            <a:fillRect/>
          </a:stretch>
        </p:blipFill>
        <p:spPr>
          <a:xfrm>
            <a:off x="5915576" y="4622791"/>
            <a:ext cx="460605" cy="258527"/>
          </a:xfrm>
          <a:prstGeom prst="rect">
            <a:avLst/>
          </a:prstGeom>
        </p:spPr>
      </p:pic>
      <p:pic>
        <p:nvPicPr>
          <p:cNvPr id="18" name="Picture 17">
            <a:extLst>
              <a:ext uri="{FF2B5EF4-FFF2-40B4-BE49-F238E27FC236}">
                <a16:creationId xmlns:a16="http://schemas.microsoft.com/office/drawing/2014/main" id="{D299EC5E-068B-6864-8767-761DA34241CD}"/>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4170158" y="4622791"/>
            <a:ext cx="465813" cy="258526"/>
          </a:xfrm>
          <a:prstGeom prst="rect">
            <a:avLst/>
          </a:prstGeom>
        </p:spPr>
      </p:pic>
      <p:pic>
        <p:nvPicPr>
          <p:cNvPr id="19" name="Picture 18">
            <a:extLst>
              <a:ext uri="{FF2B5EF4-FFF2-40B4-BE49-F238E27FC236}">
                <a16:creationId xmlns:a16="http://schemas.microsoft.com/office/drawing/2014/main" id="{2045C6F4-2446-06B9-E315-4CAB28A8D627}"/>
              </a:ext>
            </a:extLst>
          </p:cNvPr>
          <p:cNvPicPr>
            <a:picLocks noChangeAspect="1"/>
          </p:cNvPicPr>
          <p:nvPr/>
        </p:nvPicPr>
        <p:blipFill>
          <a:blip r:embed="rId10"/>
          <a:stretch>
            <a:fillRect/>
          </a:stretch>
        </p:blipFill>
        <p:spPr>
          <a:xfrm>
            <a:off x="5940339" y="5663762"/>
            <a:ext cx="460605" cy="258527"/>
          </a:xfrm>
          <a:prstGeom prst="rect">
            <a:avLst/>
          </a:prstGeom>
        </p:spPr>
      </p:pic>
      <p:pic>
        <p:nvPicPr>
          <p:cNvPr id="20" name="Picture 19">
            <a:extLst>
              <a:ext uri="{FF2B5EF4-FFF2-40B4-BE49-F238E27FC236}">
                <a16:creationId xmlns:a16="http://schemas.microsoft.com/office/drawing/2014/main" id="{928B64DB-C37B-F45E-AD7D-FCBF5C6A4547}"/>
              </a:ext>
            </a:extLst>
          </p:cNvPr>
          <p:cNvPicPr>
            <a:picLocks noChangeAspect="1"/>
          </p:cNvPicPr>
          <p:nvPr/>
        </p:nvPicPr>
        <p:blipFill>
          <a:blip r:embed="rId8"/>
          <a:stretch>
            <a:fillRect/>
          </a:stretch>
        </p:blipFill>
        <p:spPr>
          <a:xfrm>
            <a:off x="9120029" y="1626917"/>
            <a:ext cx="465813" cy="289686"/>
          </a:xfrm>
          <a:prstGeom prst="rect">
            <a:avLst/>
          </a:prstGeom>
        </p:spPr>
      </p:pic>
      <p:pic>
        <p:nvPicPr>
          <p:cNvPr id="23" name="Picture 22">
            <a:extLst>
              <a:ext uri="{FF2B5EF4-FFF2-40B4-BE49-F238E27FC236}">
                <a16:creationId xmlns:a16="http://schemas.microsoft.com/office/drawing/2014/main" id="{BA248FB4-4D33-E6B6-88F7-24D12E0EE5AA}"/>
              </a:ext>
            </a:extLst>
          </p:cNvPr>
          <p:cNvPicPr>
            <a:picLocks noChangeAspect="1"/>
          </p:cNvPicPr>
          <p:nvPr/>
        </p:nvPicPr>
        <p:blipFill>
          <a:blip r:embed="rId8"/>
          <a:stretch>
            <a:fillRect/>
          </a:stretch>
        </p:blipFill>
        <p:spPr>
          <a:xfrm>
            <a:off x="9142674" y="3682078"/>
            <a:ext cx="465813" cy="258526"/>
          </a:xfrm>
          <a:prstGeom prst="rect">
            <a:avLst/>
          </a:prstGeom>
        </p:spPr>
      </p:pic>
    </p:spTree>
    <p:extLst>
      <p:ext uri="{BB962C8B-B14F-4D97-AF65-F5344CB8AC3E}">
        <p14:creationId xmlns:p14="http://schemas.microsoft.com/office/powerpoint/2010/main" val="3121666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227</TotalTime>
  <Words>678</Words>
  <Application>Microsoft Office PowerPoint</Application>
  <PresentationFormat>Widescreen</PresentationFormat>
  <Paragraphs>165</Paragraphs>
  <Slides>2</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2</vt:i4>
      </vt:variant>
    </vt:vector>
  </HeadingPairs>
  <TitlesOfParts>
    <vt:vector size="7" baseType="lpstr">
      <vt:lpstr>Arial</vt:lpstr>
      <vt:lpstr>Calibri</vt:lpstr>
      <vt:lpstr>Calibri Light</vt:lpstr>
      <vt:lpstr>Office Theme</vt:lpstr>
      <vt:lpstr>Acrobat Document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Edward Leonard</dc:creator>
  <cp:lastModifiedBy>Sarah Woodey</cp:lastModifiedBy>
  <cp:revision>79</cp:revision>
  <cp:lastPrinted>2025-11-20T08:55:08Z</cp:lastPrinted>
  <dcterms:created xsi:type="dcterms:W3CDTF">2024-11-01T11:46:17Z</dcterms:created>
  <dcterms:modified xsi:type="dcterms:W3CDTF">2025-11-20T09:00:03Z</dcterms:modified>
</cp:coreProperties>
</file>